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3"/>
  </p:notesMasterIdLst>
  <p:sldIdLst>
    <p:sldId id="266" r:id="rId2"/>
    <p:sldId id="292" r:id="rId3"/>
    <p:sldId id="263" r:id="rId4"/>
    <p:sldId id="315" r:id="rId5"/>
    <p:sldId id="265" r:id="rId6"/>
    <p:sldId id="313" r:id="rId7"/>
    <p:sldId id="314" r:id="rId8"/>
    <p:sldId id="316" r:id="rId9"/>
    <p:sldId id="318" r:id="rId10"/>
    <p:sldId id="319" r:id="rId11"/>
    <p:sldId id="322" r:id="rId12"/>
  </p:sldIdLst>
  <p:sldSz cx="9144000" cy="6858000" type="screen4x3"/>
  <p:notesSz cx="6858000" cy="9144000"/>
  <p:defaultTextStyle>
    <a:defPPr>
      <a:defRPr lang="ar-EG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0" d="100"/>
          <a:sy n="60" d="100"/>
        </p:scale>
        <p:origin x="-1656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961D69BD-1614-444A-83BD-E0312DFECA96}" type="datetimeFigureOut">
              <a:rPr lang="ar-EG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D49939EF-8F47-4927-BF55-114DA4CAD787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4018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4BFE23C-6799-4E5B-9A31-BB90D2A6A37F}" type="datetimeFigureOut">
              <a:rPr lang="ar-EG" smtClean="0"/>
              <a:pPr>
                <a:defRPr/>
              </a:pPr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816D675-6701-4968-8D55-4397CEBEF0A9}" type="slidenum">
              <a:rPr lang="ar-EG" smtClean="0"/>
              <a:pPr>
                <a:defRPr/>
              </a:pPr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ell\Pictures\New folder\photoooo\409756_373051502771965_1230967127_n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C:\Users\Dell\Pictures\New folder\_mg_1997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55576" y="260648"/>
            <a:ext cx="8064896" cy="6048672"/>
          </a:xfrm>
          <a:prstGeom prst="rect">
            <a:avLst/>
          </a:prstGeom>
          <a:ln>
            <a:noFill/>
          </a:ln>
          <a:effectLst>
            <a:softEdge rad="635000"/>
          </a:effectLst>
          <a:scene3d>
            <a:camera prst="perspectiveContrastingRightFacing"/>
            <a:lightRig rig="threePt" dir="t"/>
          </a:scene3d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901804"/>
              </p:ext>
            </p:extLst>
          </p:nvPr>
        </p:nvGraphicFramePr>
        <p:xfrm>
          <a:off x="328613" y="1628775"/>
          <a:ext cx="8485187" cy="4897478"/>
        </p:xfrm>
        <a:graphic>
          <a:graphicData uri="http://schemas.openxmlformats.org/drawingml/2006/table">
            <a:tbl>
              <a:tblPr rtl="1"/>
              <a:tblGrid>
                <a:gridCol w="2017724"/>
                <a:gridCol w="2263771"/>
                <a:gridCol w="2106608"/>
                <a:gridCol w="2097084"/>
              </a:tblGrid>
              <a:tr h="4617062">
                <a:tc gridSpan="4">
                  <a:txBody>
                    <a:bodyPr/>
                    <a:lstStyle/>
                    <a:p>
                      <a:pPr algn="ctr" rtl="1"/>
                      <a:endParaRPr lang="ar-EG" sz="2800" b="1" kern="1200" dirty="0" smtClean="0"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ea typeface="+mn-ea"/>
                        <a:cs typeface="+mj-cs"/>
                      </a:endParaRPr>
                    </a:p>
                    <a:p>
                      <a:pPr algn="ctr" rtl="0"/>
                      <a:r>
                        <a:rPr lang="ar-EG" sz="5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الفوائد الدورية (1)</a:t>
                      </a:r>
                      <a:endParaRPr lang="en-US" sz="5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/>
                      <a:r>
                        <a:rPr lang="ar-EG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EG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/>
                      <a:r>
                        <a:rPr lang="ar-EG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أ.د/ محمد محمد محمد عطا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/>
                </a:tc>
              </a:tr>
              <a:tr h="28037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090" name="صورة 7" descr="الوصف: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188913"/>
            <a:ext cx="12255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29698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3059832" y="15766"/>
            <a:ext cx="295239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0"/>
            <a:r>
              <a:rPr lang="ar-EG" sz="3600" b="1" dirty="0" smtClean="0"/>
              <a:t>الحل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175" y="764704"/>
                <a:ext cx="9033321" cy="5975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ar-EG" sz="2200">
                        <a:latin typeface="Cambria Math"/>
                      </a:rPr>
                      <m:t>ن</m:t>
                    </m:r>
                    <m:r>
                      <a:rPr lang="ar-EG" sz="2200">
                        <a:latin typeface="Cambria Math"/>
                      </a:rPr>
                      <m:t>×</m:t>
                    </m:r>
                    <m:r>
                      <a:rPr lang="ar-EG" sz="2200">
                        <a:latin typeface="Cambria Math"/>
                      </a:rPr>
                      <m:t>ع</m:t>
                    </m:r>
                    <m:r>
                      <a:rPr lang="ar-EG" sz="2200">
                        <a:latin typeface="Cambria Math"/>
                      </a:rPr>
                      <m:t>×</m:t>
                    </m:r>
                    <m:r>
                      <a:rPr lang="ar-EG" sz="2200">
                        <a:latin typeface="Cambria Math"/>
                      </a:rPr>
                      <m:t>أ</m:t>
                    </m:r>
                    <m:r>
                      <a:rPr lang="ar-EG" sz="2200">
                        <a:latin typeface="Cambria Math"/>
                      </a:rPr>
                      <m:t>=</m:t>
                    </m:r>
                    <m:sPre>
                      <m:sPrePr>
                        <m:ctrlPr>
                          <a:rPr lang="en-US" sz="2200" i="1">
                            <a:latin typeface="Cambria Math"/>
                          </a:rPr>
                        </m:ctrlPr>
                      </m:sPrePr>
                      <m:sub>
                        <m:r>
                          <a:rPr lang="ar-EG" sz="2200">
                            <a:latin typeface="Cambria Math"/>
                          </a:rPr>
                          <m:t>د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ar-EG" sz="2200">
                                <a:latin typeface="Cambria Math"/>
                              </a:rPr>
                              <m:t>ف</m:t>
                            </m:r>
                            <m:r>
                              <a:rPr lang="ar-EG" sz="2200">
                                <a:latin typeface="Cambria Math"/>
                              </a:rPr>
                              <m:t> </m:t>
                            </m:r>
                          </m:e>
                          <m:sup/>
                        </m:sSup>
                      </m:e>
                    </m:sPre>
                  </m:oMath>
                </a14:m>
                <a:r>
                  <a:rPr lang="ar-EG" sz="2200" dirty="0"/>
                  <a:t> = 20000 </a:t>
                </a:r>
                <a14:m>
                  <m:oMath xmlns:m="http://schemas.openxmlformats.org/officeDocument/2006/math">
                    <m:r>
                      <a:rPr lang="ar-EG" sz="2200">
                        <a:latin typeface="Cambria Math"/>
                      </a:rPr>
                      <m:t>×</m:t>
                    </m:r>
                  </m:oMath>
                </a14:m>
                <a:r>
                  <a:rPr lang="ar-EG" sz="2200" dirty="0"/>
                  <a:t> 0.10 </a:t>
                </a:r>
                <a14:m>
                  <m:oMath xmlns:m="http://schemas.openxmlformats.org/officeDocument/2006/math">
                    <m:r>
                      <a:rPr lang="ar-EG" sz="2200">
                        <a:latin typeface="Cambria Math"/>
                      </a:rPr>
                      <m:t>× </m:t>
                    </m:r>
                  </m:oMath>
                </a14:m>
                <a:r>
                  <a:rPr lang="ar-EG" sz="2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ar-EG" sz="2200" dirty="0"/>
                  <a:t> = 1000 جنيه</a:t>
                </a:r>
                <a:endParaRPr lang="en-US" sz="2200" dirty="0"/>
              </a:p>
              <a:p>
                <a:r>
                  <a:rPr lang="ar-EG" sz="2200" dirty="0"/>
                  <a:t>عدد ف 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2200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ar-EG" sz="2200">
                            <a:latin typeface="Cambria Math"/>
                          </a:rPr>
                          <m:t>ى</m:t>
                        </m:r>
                      </m:den>
                    </m:f>
                  </m:oMath>
                </a14:m>
                <a:r>
                  <a:rPr lang="ar-EG" sz="2200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ar-EG" sz="2200" dirty="0"/>
                  <a:t>  = 4 فوائد دوريه</a:t>
                </a:r>
                <a:endParaRPr lang="en-US" sz="2200" dirty="0"/>
              </a:p>
              <a:p>
                <a:pPr lvl="0"/>
                <a:r>
                  <a:rPr lang="ar-EG" sz="2200" dirty="0"/>
                  <a:t>مج ف د = عدد ف د </a:t>
                </a:r>
                <a14:m>
                  <m:oMath xmlns:m="http://schemas.openxmlformats.org/officeDocument/2006/math">
                    <m:r>
                      <a:rPr lang="ar-EG" sz="2200">
                        <a:latin typeface="Cambria Math"/>
                      </a:rPr>
                      <m:t>×</m:t>
                    </m:r>
                  </m:oMath>
                </a14:m>
                <a:r>
                  <a:rPr lang="ar-EG" sz="2200" dirty="0"/>
                  <a:t> ف د  = 4 </a:t>
                </a:r>
                <a14:m>
                  <m:oMath xmlns:m="http://schemas.openxmlformats.org/officeDocument/2006/math">
                    <m:r>
                      <a:rPr lang="ar-EG" sz="2200">
                        <a:latin typeface="Cambria Math"/>
                      </a:rPr>
                      <m:t>×</m:t>
                    </m:r>
                  </m:oMath>
                </a14:m>
                <a:r>
                  <a:rPr lang="ar-EG" sz="2200" dirty="0"/>
                  <a:t>  1000 = 5000 جنيه</a:t>
                </a:r>
                <a:endParaRPr lang="en-US" sz="2200" dirty="0"/>
              </a:p>
              <a:p>
                <a:r>
                  <a:rPr lang="ar-EG" sz="2200" dirty="0"/>
                  <a:t> </a:t>
                </a:r>
                <a:endParaRPr lang="en-US" sz="2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ar-EG" sz="2200">
                              <a:latin typeface="Cambria Math"/>
                            </a:rPr>
                            <m:t>الأخيرة</m:t>
                          </m:r>
                          <m:r>
                            <a:rPr lang="ar-EG" sz="2200">
                              <a:latin typeface="Cambria Math"/>
                            </a:rPr>
                            <m:t> </m:t>
                          </m:r>
                          <m:r>
                            <a:rPr lang="ar-EG" sz="2200">
                              <a:latin typeface="Cambria Math"/>
                            </a:rPr>
                            <m:t>ن</m:t>
                          </m:r>
                          <m:r>
                            <a:rPr lang="ar-EG" sz="2200" i="1">
                              <a:latin typeface="Cambria Math"/>
                            </a:rPr>
                            <m:t> </m:t>
                          </m:r>
                          <m:r>
                            <a:rPr lang="en-US" sz="2200">
                              <a:latin typeface="Cambria Math"/>
                            </a:rPr>
                            <m:t>+</m:t>
                          </m:r>
                          <m:r>
                            <a:rPr lang="ar-EG" sz="2200">
                              <a:latin typeface="Cambria Math"/>
                            </a:rPr>
                            <m:t>الأولى</m:t>
                          </m:r>
                          <m:r>
                            <a:rPr lang="ar-EG" sz="2200">
                              <a:latin typeface="Cambria Math"/>
                            </a:rPr>
                            <m:t> </m:t>
                          </m:r>
                          <m:r>
                            <a:rPr lang="ar-EG" sz="2200">
                              <a:latin typeface="Cambria Math"/>
                            </a:rPr>
                            <m:t>ن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×</m:t>
                      </m:r>
                      <m:r>
                        <a:rPr lang="en-US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د</m:t>
                      </m:r>
                      <m:r>
                        <a:rPr lang="ar-EG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ف</m:t>
                      </m:r>
                      <m:r>
                        <a:rPr lang="ar-EG" sz="2200">
                          <a:latin typeface="Cambria Math"/>
                        </a:rPr>
                        <m:t> × </m:t>
                      </m:r>
                      <m:r>
                        <a:rPr lang="ar-EG" sz="2200">
                          <a:latin typeface="Cambria Math"/>
                        </a:rPr>
                        <m:t>التأخير</m:t>
                      </m:r>
                      <m:r>
                        <a:rPr lang="ar-EG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ع</m:t>
                      </m:r>
                      <m:r>
                        <a:rPr lang="ar-EG" sz="2200">
                          <a:latin typeface="Cambria Math"/>
                        </a:rPr>
                        <m:t>  ×</m:t>
                      </m:r>
                      <m:f>
                        <m:fPr>
                          <m:ctrlPr>
                            <a:rPr lang="en-US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ar-EG" sz="2200">
                              <a:latin typeface="Cambria Math"/>
                            </a:rPr>
                            <m:t>مسدده</m:t>
                          </m:r>
                          <m:r>
                            <a:rPr lang="ar-EG" sz="2200">
                              <a:latin typeface="Cambria Math"/>
                            </a:rPr>
                            <m:t> </m:t>
                          </m:r>
                          <m:r>
                            <a:rPr lang="ar-EG" sz="2200">
                              <a:latin typeface="Cambria Math"/>
                            </a:rPr>
                            <m:t>الغير</m:t>
                          </m:r>
                          <m:r>
                            <a:rPr lang="ar-EG" sz="2200">
                              <a:latin typeface="Cambria Math"/>
                            </a:rPr>
                            <m:t> </m:t>
                          </m:r>
                          <m:r>
                            <a:rPr lang="ar-EG" sz="2200">
                              <a:latin typeface="Cambria Math"/>
                            </a:rPr>
                            <m:t>الفوائد</m:t>
                          </m:r>
                          <m:r>
                            <a:rPr lang="ar-EG" sz="2200">
                              <a:latin typeface="Cambria Math"/>
                            </a:rPr>
                            <m:t> </m:t>
                          </m:r>
                          <m:r>
                            <a:rPr lang="ar-EG" sz="2200">
                              <a:latin typeface="Cambria Math"/>
                            </a:rPr>
                            <m:t>عدد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>
                          <a:latin typeface="Cambria Math"/>
                        </a:rPr>
                        <m:t>=</m:t>
                      </m:r>
                      <m:r>
                        <a:rPr lang="ar-EG" sz="2200">
                          <a:latin typeface="Cambria Math"/>
                        </a:rPr>
                        <m:t>الفوائد</m:t>
                      </m:r>
                      <m:r>
                        <a:rPr lang="ar-EG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تأخير</m:t>
                      </m:r>
                      <m:r>
                        <a:rPr lang="ar-EG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فوائد</m:t>
                      </m:r>
                    </m:oMath>
                  </m:oMathPara>
                </a14:m>
                <a:endParaRPr lang="en-US" sz="2200" dirty="0"/>
              </a:p>
              <a:p>
                <a:r>
                  <a:rPr lang="ar-EG" sz="2200" dirty="0"/>
                  <a:t> </a:t>
                </a:r>
                <a:endParaRPr lang="en-US" sz="2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EG" sz="2200">
                          <a:latin typeface="Cambria Math"/>
                        </a:rPr>
                        <m:t>جنيه</m:t>
                      </m:r>
                      <m:r>
                        <a:rPr lang="ar-EG" sz="2200" i="1">
                          <a:latin typeface="Cambria Math"/>
                        </a:rPr>
                        <m:t> </m:t>
                      </m:r>
                      <m:r>
                        <a:rPr lang="en-US" sz="2200" i="1">
                          <a:latin typeface="Cambria Math"/>
                        </a:rPr>
                        <m:t>100</m:t>
                      </m:r>
                      <m:r>
                        <a:rPr lang="en-US" sz="2200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>
                              <a:latin typeface="Cambria Math"/>
                            </a:rPr>
                            <m:t>0</m:t>
                          </m:r>
                          <m:r>
                            <a:rPr lang="en-US" sz="2200" i="1">
                              <a:latin typeface="Cambria Math"/>
                            </a:rPr>
                            <m:t> </m:t>
                          </m:r>
                          <m:r>
                            <a:rPr lang="en-US" sz="2200">
                              <a:latin typeface="Cambria Math"/>
                            </a:rPr>
                            <m:t>+</m:t>
                          </m:r>
                          <m:r>
                            <a:rPr lang="en-US" sz="220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sz="2200" i="1">
                          <a:latin typeface="Cambria Math"/>
                        </a:rPr>
                        <m:t>×</m:t>
                      </m:r>
                      <m:r>
                        <a:rPr lang="en-US" sz="2200">
                          <a:latin typeface="Cambria Math"/>
                        </a:rPr>
                        <m:t> </m:t>
                      </m:r>
                      <m:r>
                        <a:rPr lang="en-US" sz="2200">
                          <a:latin typeface="Cambria Math"/>
                        </a:rPr>
                        <m:t>1000</m:t>
                      </m:r>
                      <m:r>
                        <a:rPr lang="ar-EG" sz="2200">
                          <a:latin typeface="Cambria Math"/>
                        </a:rPr>
                        <m:t> × </m:t>
                      </m:r>
                      <m:r>
                        <a:rPr lang="en-US" sz="2200">
                          <a:latin typeface="Cambria Math"/>
                        </a:rPr>
                        <m:t>0</m:t>
                      </m:r>
                      <m:r>
                        <a:rPr lang="en-US" sz="2200">
                          <a:latin typeface="Cambria Math"/>
                        </a:rPr>
                        <m:t>.</m:t>
                      </m:r>
                      <m:r>
                        <a:rPr lang="en-US" sz="2200">
                          <a:latin typeface="Cambria Math"/>
                        </a:rPr>
                        <m:t>20</m:t>
                      </m:r>
                      <m:r>
                        <a:rPr lang="ar-EG" sz="2200">
                          <a:latin typeface="Cambria Math"/>
                        </a:rPr>
                        <m:t>  </m:t>
                      </m:r>
                      <m:r>
                        <a:rPr lang="en-US" sz="2200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en-US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>
                          <a:latin typeface="Cambria Math"/>
                        </a:rPr>
                        <m:t>=</m:t>
                      </m:r>
                      <m:r>
                        <a:rPr lang="ar-EG" sz="2200">
                          <a:latin typeface="Cambria Math"/>
                        </a:rPr>
                        <m:t>الفوائد</m:t>
                      </m:r>
                      <m:r>
                        <a:rPr lang="ar-EG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تأخير</m:t>
                      </m:r>
                      <m:r>
                        <a:rPr lang="ar-EG" sz="2200">
                          <a:latin typeface="Cambria Math"/>
                        </a:rPr>
                        <m:t> </m:t>
                      </m:r>
                      <m:r>
                        <a:rPr lang="ar-EG" sz="2200">
                          <a:latin typeface="Cambria Math"/>
                        </a:rPr>
                        <m:t>فوائد</m:t>
                      </m:r>
                    </m:oMath>
                  </m:oMathPara>
                </a14:m>
                <a:endParaRPr lang="en-US" sz="2200" dirty="0"/>
              </a:p>
              <a:p>
                <a:r>
                  <a:rPr lang="ar-EG" sz="2200" dirty="0"/>
                  <a:t> </a:t>
                </a:r>
                <a:endParaRPr lang="en-US" sz="2200" dirty="0"/>
              </a:p>
              <a:p>
                <a:pPr lvl="0"/>
                <a:r>
                  <a:rPr lang="ar-EG" sz="2200" dirty="0"/>
                  <a:t>اجمالي ما يدفعه المدين نهاية مدة الدين = أ  + الفوائد غير المسددة + فوائد تأخير الفوائد</a:t>
                </a:r>
                <a:endParaRPr lang="en-US" sz="2200" dirty="0"/>
              </a:p>
              <a:p>
                <a:r>
                  <a:rPr lang="ar-EG" sz="2200" dirty="0"/>
                  <a:t>                                           = 20000 +  2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×</m:t>
                    </m:r>
                  </m:oMath>
                </a14:m>
                <a:r>
                  <a:rPr lang="ar-EG" sz="2200" dirty="0"/>
                  <a:t>1000  + 100= 22100 جنيه</a:t>
                </a:r>
                <a:endParaRPr lang="en-US" sz="2200" dirty="0"/>
              </a:p>
              <a:p>
                <a:r>
                  <a:rPr lang="en-US" sz="2200" dirty="0"/>
                  <a:t> </a:t>
                </a:r>
              </a:p>
              <a:p>
                <a:pPr lvl="0"/>
                <a:r>
                  <a:rPr lang="ar-EG" sz="2200" dirty="0"/>
                  <a:t>ع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2200">
                            <a:latin typeface="Cambria Math"/>
                          </a:rPr>
                          <m:t>الفوائد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  <m:r>
                          <a:rPr lang="ar-EG" sz="2200">
                            <a:latin typeface="Cambria Math"/>
                          </a:rPr>
                          <m:t>اجمالي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ar-EG" sz="2200">
                            <a:latin typeface="Cambria Math"/>
                          </a:rPr>
                          <m:t>ن</m:t>
                        </m:r>
                        <m:r>
                          <a:rPr lang="ar-EG" sz="2200">
                            <a:latin typeface="Cambria Math"/>
                          </a:rPr>
                          <m:t> ×</m:t>
                        </m:r>
                        <m:r>
                          <a:rPr lang="ar-EG" sz="2200">
                            <a:latin typeface="Cambria Math"/>
                          </a:rPr>
                          <m:t>أ</m:t>
                        </m:r>
                      </m:den>
                    </m:f>
                  </m:oMath>
                </a14:m>
                <a:r>
                  <a:rPr lang="ar-EG" sz="2200" dirty="0"/>
                  <a:t>  </a:t>
                </a:r>
                <a:endParaRPr lang="en-US" sz="2200" dirty="0"/>
              </a:p>
              <a:p>
                <a:r>
                  <a:rPr lang="ar-EG" sz="22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4000</m:t>
                        </m:r>
                        <m:r>
                          <a:rPr lang="en-US" sz="2200" i="1">
                            <a:latin typeface="Cambria Math"/>
                          </a:rPr>
                          <m:t>+</m:t>
                        </m:r>
                        <m:r>
                          <a:rPr lang="en-US" sz="2200" i="1">
                            <a:latin typeface="Cambria Math"/>
                          </a:rPr>
                          <m:t>100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20000</m:t>
                        </m:r>
                        <m:r>
                          <a:rPr lang="ar-EG" sz="2200">
                            <a:latin typeface="Cambria Math"/>
                          </a:rPr>
                          <m:t>×</m:t>
                        </m:r>
                        <m:r>
                          <a:rPr lang="en-US" sz="2200" i="1">
                            <a:latin typeface="Cambria Math"/>
                          </a:rPr>
                          <m:t>2</m:t>
                        </m:r>
                        <m:r>
                          <a:rPr lang="en-US" sz="220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ar-EG" sz="2200" dirty="0"/>
                  <a:t> = 10.25%</a:t>
                </a:r>
                <a:endParaRPr lang="en-US" sz="2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" y="764704"/>
                <a:ext cx="9033321" cy="5975803"/>
              </a:xfrm>
              <a:prstGeom prst="rect">
                <a:avLst/>
              </a:prstGeom>
              <a:blipFill rotWithShape="1">
                <a:blip r:embed="rId3"/>
                <a:stretch>
                  <a:fillRect r="-945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012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itle 3"/>
          <p:cNvSpPr>
            <a:spLocks noGrp="1"/>
          </p:cNvSpPr>
          <p:nvPr>
            <p:ph type="title"/>
          </p:nvPr>
        </p:nvSpPr>
        <p:spPr>
          <a:xfrm>
            <a:off x="900113" y="981075"/>
            <a:ext cx="7543800" cy="1160463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best wishes </a:t>
            </a:r>
          </a:p>
        </p:txBody>
      </p:sp>
    </p:spTree>
    <p:extLst>
      <p:ext uri="{BB962C8B-B14F-4D97-AF65-F5344CB8AC3E}">
        <p14:creationId xmlns:p14="http://schemas.microsoft.com/office/powerpoint/2010/main" val="285331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-49213"/>
            <a:ext cx="9140826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79512" y="1411035"/>
            <a:ext cx="871378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lvl="0" indent="-742950" algn="r">
              <a:buFont typeface="+mj-lt"/>
              <a:buAutoNum type="arabicParenR"/>
            </a:pPr>
            <a:r>
              <a:rPr lang="ar-EG" sz="3600" dirty="0" smtClean="0"/>
              <a:t>أن يسدد المدين جميع الفوائد في مواعيدها دون تأخير.</a:t>
            </a:r>
            <a:endParaRPr lang="en-US" sz="3600" dirty="0" smtClean="0"/>
          </a:p>
          <a:p>
            <a:pPr marL="742950" lvl="0" indent="-742950" algn="r">
              <a:buFont typeface="+mj-lt"/>
              <a:buAutoNum type="arabicParenR"/>
            </a:pPr>
            <a:r>
              <a:rPr lang="ar-EG" sz="3600" dirty="0" smtClean="0"/>
              <a:t>أن يسدد المدين الجزء الأول من الفوائد في مواعيدها, ويتأخر في سداد باقي الفوائد ثم يسددها مع أصل الدين في نهاية مدة القرض. </a:t>
            </a:r>
            <a:endParaRPr lang="en-US" sz="3600" dirty="0" smtClean="0"/>
          </a:p>
          <a:p>
            <a:pPr marL="457200" lvl="0" indent="-457200">
              <a:buFont typeface="+mj-lt"/>
              <a:buAutoNum type="arabicParenR"/>
            </a:pPr>
            <a:r>
              <a:rPr lang="ar-EG" sz="3600" dirty="0"/>
              <a:t>أن يسدد المدين الجزء الأول من الفوائد في مواعيدها, ويتأخر في سداد باقي الفوائد ثم يسددها مع أصل الدين </a:t>
            </a:r>
            <a:r>
              <a:rPr lang="ar-EG" sz="3600" dirty="0" smtClean="0"/>
              <a:t>بعد </a:t>
            </a:r>
            <a:r>
              <a:rPr lang="ar-EG" sz="3600" dirty="0"/>
              <a:t>نهاية مدة </a:t>
            </a:r>
            <a:r>
              <a:rPr lang="ar-EG" sz="3600" dirty="0" smtClean="0"/>
              <a:t>تأجيل إضافية. </a:t>
            </a:r>
            <a:endParaRPr lang="en-US" sz="3600" dirty="0"/>
          </a:p>
        </p:txBody>
      </p:sp>
      <p:sp>
        <p:nvSpPr>
          <p:cNvPr id="4" name="مستطيل 2"/>
          <p:cNvSpPr/>
          <p:nvPr/>
        </p:nvSpPr>
        <p:spPr>
          <a:xfrm>
            <a:off x="3374872" y="0"/>
            <a:ext cx="2323073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 smtClean="0"/>
              <a:t>الفوائد الدورية</a:t>
            </a: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3174" y="9490"/>
            <a:ext cx="9140826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 smtClean="0"/>
              <a:t>الحالة الأولى: </a:t>
            </a:r>
            <a:r>
              <a:rPr lang="ar-EG" sz="3200" dirty="0"/>
              <a:t>أن يسدد المدين جميع الفوائد في مواعيدها دون تأخير</a:t>
            </a:r>
            <a:r>
              <a:rPr lang="ar-EG" sz="3200" dirty="0" smtClean="0"/>
              <a:t>.</a:t>
            </a:r>
            <a:endParaRPr lang="en-US" sz="3600" dirty="0"/>
          </a:p>
        </p:txBody>
      </p:sp>
      <p:sp>
        <p:nvSpPr>
          <p:cNvPr id="9222" name="مربع نص 3"/>
          <p:cNvSpPr txBox="1">
            <a:spLocks noChangeArrowheads="1"/>
          </p:cNvSpPr>
          <p:nvPr/>
        </p:nvSpPr>
        <p:spPr bwMode="auto">
          <a:xfrm>
            <a:off x="179388" y="771525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/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79388" y="1002358"/>
                <a:ext cx="8641084" cy="4918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ar-EG" sz="4000" b="0" i="0" smtClean="0">
                        <a:latin typeface="Cambria Math"/>
                      </a:rPr>
                      <m:t>ى</m:t>
                    </m:r>
                    <m:r>
                      <a:rPr lang="ar-EG" sz="4000" smtClean="0">
                        <a:latin typeface="Cambria Math"/>
                      </a:rPr>
                      <m:t>×</m:t>
                    </m:r>
                    <m:r>
                      <a:rPr lang="ar-EG" sz="4000" smtClean="0">
                        <a:latin typeface="Cambria Math"/>
                      </a:rPr>
                      <m:t>ع</m:t>
                    </m:r>
                    <m:r>
                      <a:rPr lang="ar-EG" sz="4000" smtClean="0">
                        <a:latin typeface="Cambria Math"/>
                      </a:rPr>
                      <m:t>×</m:t>
                    </m:r>
                    <m:r>
                      <a:rPr lang="ar-EG" sz="4000" smtClean="0">
                        <a:latin typeface="Cambria Math"/>
                      </a:rPr>
                      <m:t>أ</m:t>
                    </m:r>
                    <m:r>
                      <a:rPr lang="ar-EG" sz="4000" smtClean="0">
                        <a:latin typeface="Cambria Math"/>
                      </a:rPr>
                      <m:t>=</m:t>
                    </m:r>
                    <m:sPre>
                      <m:sPrePr>
                        <m:ctrlPr>
                          <a:rPr lang="en-US" sz="4000" i="1">
                            <a:latin typeface="Cambria Math"/>
                          </a:rPr>
                        </m:ctrlPr>
                      </m:sPrePr>
                      <m:sub>
                        <m:r>
                          <a:rPr lang="ar-EG" sz="4000">
                            <a:latin typeface="Cambria Math"/>
                          </a:rPr>
                          <m:t>د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ar-EG" sz="4000">
                                <a:latin typeface="Cambria Math"/>
                              </a:rPr>
                              <m:t>ف</m:t>
                            </m:r>
                            <m:r>
                              <a:rPr lang="ar-EG" sz="4000">
                                <a:latin typeface="Cambria Math"/>
                              </a:rPr>
                              <m:t> </m:t>
                            </m:r>
                          </m:e>
                          <m:sup/>
                        </m:sSup>
                      </m:e>
                    </m:sPre>
                  </m:oMath>
                </a14:m>
                <a:endParaRPr lang="en-US" sz="4000" dirty="0"/>
              </a:p>
              <a:p>
                <a:r>
                  <a:rPr lang="ar-EG" sz="4000" dirty="0" smtClean="0"/>
                  <a:t>         عدد </a:t>
                </a:r>
                <a:r>
                  <a:rPr lang="ar-EG" sz="4000" dirty="0"/>
                  <a:t>ف 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4000" b="0" i="0" smtClean="0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ar-EG" sz="4000" b="0" i="0" smtClean="0">
                            <a:latin typeface="Cambria Math"/>
                          </a:rPr>
                          <m:t>ى</m:t>
                        </m:r>
                      </m:den>
                    </m:f>
                  </m:oMath>
                </a14:m>
                <a:endParaRPr lang="en-US" sz="4000" dirty="0"/>
              </a:p>
              <a:p>
                <a:pPr marL="342900" lvl="0" indent="-342900">
                  <a:buFont typeface="+mj-lt"/>
                  <a:buAutoNum type="arabicParenR" startAt="2"/>
                </a:pPr>
                <a:r>
                  <a:rPr lang="ar-EG" sz="4000" dirty="0" smtClean="0"/>
                  <a:t> مج </a:t>
                </a:r>
                <a:r>
                  <a:rPr lang="ar-EG" sz="4000" dirty="0"/>
                  <a:t>ف د = عدد ف د </a:t>
                </a:r>
                <a14:m>
                  <m:oMath xmlns:m="http://schemas.openxmlformats.org/officeDocument/2006/math">
                    <m:r>
                      <a:rPr lang="ar-EG" sz="4000">
                        <a:latin typeface="Cambria Math"/>
                      </a:rPr>
                      <m:t>×</m:t>
                    </m:r>
                  </m:oMath>
                </a14:m>
                <a:r>
                  <a:rPr lang="ar-EG" sz="4000" dirty="0"/>
                  <a:t> ف </a:t>
                </a:r>
                <a:r>
                  <a:rPr lang="ar-EG" sz="4000" dirty="0" smtClean="0"/>
                  <a:t>د</a:t>
                </a:r>
              </a:p>
              <a:p>
                <a:pPr lvl="0"/>
                <a:endParaRPr lang="en-US" sz="4000" dirty="0"/>
              </a:p>
              <a:p>
                <a:pPr marL="742950" lvl="0" indent="-742950">
                  <a:buFont typeface="+mj-lt"/>
                  <a:buAutoNum type="arabicParenR" startAt="3"/>
                </a:pPr>
                <a:r>
                  <a:rPr lang="ar-EG" sz="3600" dirty="0" smtClean="0"/>
                  <a:t> اجمالي </a:t>
                </a:r>
                <a:r>
                  <a:rPr lang="ar-EG" sz="3600" dirty="0"/>
                  <a:t>ما يدفعه المدين نهاية مدة الدين = </a:t>
                </a:r>
                <a:r>
                  <a:rPr lang="ar-EG" sz="3600" dirty="0" smtClean="0"/>
                  <a:t>أ +ف د</a:t>
                </a:r>
                <a:endParaRPr lang="en-US" sz="3600" dirty="0"/>
              </a:p>
              <a:p>
                <a:pPr marL="342900" lvl="0" indent="-342900">
                  <a:buFont typeface="+mj-lt"/>
                  <a:buAutoNum type="arabicParenR" startAt="4"/>
                </a:pPr>
                <a:r>
                  <a:rPr lang="ar-EG" sz="4000" dirty="0"/>
                  <a:t>ع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4000" b="0" i="0" smtClean="0">
                            <a:latin typeface="Cambria Math"/>
                          </a:rPr>
                          <m:t>د</m:t>
                        </m:r>
                        <m:r>
                          <a:rPr lang="ar-EG" sz="4000" b="0" i="0" smtClean="0">
                            <a:latin typeface="Cambria Math"/>
                          </a:rPr>
                          <m:t> </m:t>
                        </m:r>
                        <m:r>
                          <a:rPr lang="ar-EG" sz="4000" b="0" i="0" smtClean="0">
                            <a:latin typeface="Cambria Math"/>
                          </a:rPr>
                          <m:t>ف</m:t>
                        </m:r>
                        <m:r>
                          <a:rPr lang="ar-EG" sz="4000">
                            <a:latin typeface="Cambria Math"/>
                          </a:rPr>
                          <m:t> </m:t>
                        </m:r>
                        <m:r>
                          <a:rPr lang="ar-EG" sz="4000">
                            <a:latin typeface="Cambria Math"/>
                          </a:rPr>
                          <m:t>مج</m:t>
                        </m:r>
                        <m:r>
                          <a:rPr lang="ar-EG" sz="400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ar-EG" sz="4000">
                            <a:latin typeface="Cambria Math"/>
                          </a:rPr>
                          <m:t>ن</m:t>
                        </m:r>
                        <m:r>
                          <a:rPr lang="ar-EG" sz="4000">
                            <a:latin typeface="Cambria Math"/>
                          </a:rPr>
                          <m:t> ×</m:t>
                        </m:r>
                        <m:r>
                          <a:rPr lang="ar-EG" sz="4000">
                            <a:latin typeface="Cambria Math"/>
                          </a:rPr>
                          <m:t>أ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388" y="1002358"/>
                <a:ext cx="8641084" cy="4918975"/>
              </a:xfrm>
              <a:prstGeom prst="rect">
                <a:avLst/>
              </a:prstGeom>
              <a:blipFill rotWithShape="1">
                <a:blip r:embed="rId3"/>
                <a:stretch>
                  <a:fillRect r="-2468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6807423" y="15766"/>
            <a:ext cx="233657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 smtClean="0"/>
              <a:t>  مثال (1):</a:t>
            </a:r>
            <a:endParaRPr lang="en-US" sz="3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79388" y="908050"/>
            <a:ext cx="8785225" cy="397031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just"/>
            <a:r>
              <a:rPr lang="ar-EG" sz="3600" dirty="0" smtClean="0"/>
              <a:t>إقترض شخص مبلغ 10000 جنيه من بنك مصر لمدة خمس سنوات, أراد سدادها بشكل دوري كل ستة أشهر بمعدل فائدة 10%, وقام بسداد جميع الفوائد في مواعيدها.</a:t>
            </a:r>
          </a:p>
          <a:p>
            <a:pPr algn="just"/>
            <a:r>
              <a:rPr lang="ar-EG" sz="3600" dirty="0" smtClean="0"/>
              <a:t>أحسب ما يلي: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ar-EG" sz="3600" dirty="0" smtClean="0"/>
              <a:t>الفائدة الدورية الواحدة ومجموع الفوائد الدورية.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ar-EG" sz="3600" dirty="0" smtClean="0"/>
              <a:t>إجمالي ما يدفعه المدين في نهاية مدة الدين.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ar-EG" sz="3600" dirty="0" smtClean="0"/>
              <a:t>معدل الفائدة العام.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943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3059832" y="15766"/>
            <a:ext cx="295239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0"/>
            <a:r>
              <a:rPr lang="ar-EG" sz="3600" b="1" dirty="0" smtClean="0"/>
              <a:t>الحل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9512" y="764704"/>
                <a:ext cx="8784976" cy="5561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ar-EG" sz="3200" b="0" i="0" smtClean="0">
                        <a:latin typeface="Cambria Math"/>
                      </a:rPr>
                      <m:t>ى</m:t>
                    </m:r>
                    <m:r>
                      <a:rPr lang="ar-EG" sz="3200">
                        <a:latin typeface="Cambria Math"/>
                      </a:rPr>
                      <m:t>×</m:t>
                    </m:r>
                    <m:r>
                      <a:rPr lang="ar-EG" sz="3200">
                        <a:latin typeface="Cambria Math"/>
                      </a:rPr>
                      <m:t>ع</m:t>
                    </m:r>
                    <m:r>
                      <a:rPr lang="ar-EG" sz="3200">
                        <a:latin typeface="Cambria Math"/>
                      </a:rPr>
                      <m:t>×</m:t>
                    </m:r>
                    <m:r>
                      <a:rPr lang="ar-EG" sz="3200">
                        <a:latin typeface="Cambria Math"/>
                      </a:rPr>
                      <m:t>أ</m:t>
                    </m:r>
                    <m:r>
                      <a:rPr lang="ar-EG" sz="3200">
                        <a:latin typeface="Cambria Math"/>
                      </a:rPr>
                      <m:t>=</m:t>
                    </m:r>
                    <m:sPre>
                      <m:sPrePr>
                        <m:ctrlPr>
                          <a:rPr lang="en-US" sz="3200" i="1">
                            <a:latin typeface="Cambria Math"/>
                          </a:rPr>
                        </m:ctrlPr>
                      </m:sPrePr>
                      <m:sub>
                        <m:r>
                          <a:rPr lang="ar-EG" sz="3200">
                            <a:latin typeface="Cambria Math"/>
                          </a:rPr>
                          <m:t>د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ar-EG" sz="3200">
                                <a:latin typeface="Cambria Math"/>
                              </a:rPr>
                              <m:t>ف</m:t>
                            </m:r>
                            <m:r>
                              <a:rPr lang="ar-EG" sz="3200">
                                <a:latin typeface="Cambria Math"/>
                              </a:rPr>
                              <m:t> </m:t>
                            </m:r>
                          </m:e>
                          <m:sup/>
                        </m:sSup>
                      </m:e>
                    </m:sPre>
                  </m:oMath>
                </a14:m>
                <a:r>
                  <a:rPr lang="ar-EG" sz="3200" dirty="0"/>
                  <a:t> </a:t>
                </a:r>
                <a:endParaRPr lang="ar-EG" sz="3200" dirty="0" smtClean="0"/>
              </a:p>
              <a:p>
                <a:pPr lvl="0"/>
                <a:r>
                  <a:rPr lang="ar-EG" sz="3200" dirty="0"/>
                  <a:t> </a:t>
                </a:r>
                <a:r>
                  <a:rPr lang="ar-EG" sz="3200" dirty="0" smtClean="0"/>
                  <a:t>           = </a:t>
                </a:r>
                <a:r>
                  <a:rPr lang="ar-EG" sz="3200" dirty="0"/>
                  <a:t>10000 </a:t>
                </a:r>
                <a14:m>
                  <m:oMath xmlns:m="http://schemas.openxmlformats.org/officeDocument/2006/math">
                    <m:r>
                      <a:rPr lang="ar-EG" sz="3200">
                        <a:latin typeface="Cambria Math"/>
                      </a:rPr>
                      <m:t>×</m:t>
                    </m:r>
                  </m:oMath>
                </a14:m>
                <a:r>
                  <a:rPr lang="ar-EG" sz="3200" dirty="0"/>
                  <a:t> 0.10 </a:t>
                </a:r>
                <a14:m>
                  <m:oMath xmlns:m="http://schemas.openxmlformats.org/officeDocument/2006/math">
                    <m:r>
                      <a:rPr lang="ar-EG" sz="3200">
                        <a:latin typeface="Cambria Math"/>
                      </a:rPr>
                      <m:t>× </m:t>
                    </m:r>
                  </m:oMath>
                </a14:m>
                <a:r>
                  <a:rPr lang="ar-EG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ar-EG" sz="3200" dirty="0"/>
                  <a:t> = 500 جنيه</a:t>
                </a:r>
                <a:endParaRPr lang="en-US" sz="3200" dirty="0"/>
              </a:p>
              <a:p>
                <a:r>
                  <a:rPr lang="ar-EG" sz="3200" dirty="0" smtClean="0"/>
                  <a:t>     عدد </a:t>
                </a:r>
                <a:r>
                  <a:rPr lang="ar-EG" sz="3200" dirty="0"/>
                  <a:t>ف 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3200" b="1" i="0" smtClean="0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ar-EG" sz="3200" b="0" i="0" smtClean="0">
                            <a:latin typeface="Cambria Math"/>
                          </a:rPr>
                          <m:t>ى</m:t>
                        </m:r>
                      </m:den>
                    </m:f>
                  </m:oMath>
                </a14:m>
                <a:r>
                  <a:rPr lang="ar-EG" sz="3200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</a:rPr>
                          <m:t>60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ar-EG" sz="3200" dirty="0"/>
                  <a:t> = 10 فوائد دوريه</a:t>
                </a:r>
                <a:endParaRPr lang="en-US" sz="3200" dirty="0"/>
              </a:p>
              <a:p>
                <a:pPr lvl="0"/>
                <a:r>
                  <a:rPr lang="ar-EG" sz="3200" dirty="0" smtClean="0"/>
                  <a:t>    مج </a:t>
                </a:r>
                <a:r>
                  <a:rPr lang="ar-EG" sz="3200" dirty="0"/>
                  <a:t>ف د = عدد ف د </a:t>
                </a:r>
                <a14:m>
                  <m:oMath xmlns:m="http://schemas.openxmlformats.org/officeDocument/2006/math">
                    <m:r>
                      <a:rPr lang="ar-EG" sz="3200">
                        <a:latin typeface="Cambria Math"/>
                      </a:rPr>
                      <m:t>×</m:t>
                    </m:r>
                  </m:oMath>
                </a14:m>
                <a:r>
                  <a:rPr lang="ar-EG" sz="3200" dirty="0"/>
                  <a:t> ف د  = 10 </a:t>
                </a:r>
                <a14:m>
                  <m:oMath xmlns:m="http://schemas.openxmlformats.org/officeDocument/2006/math">
                    <m:r>
                      <a:rPr lang="ar-EG" sz="3200">
                        <a:latin typeface="Cambria Math"/>
                      </a:rPr>
                      <m:t>×</m:t>
                    </m:r>
                  </m:oMath>
                </a14:m>
                <a:r>
                  <a:rPr lang="ar-EG" sz="3200" dirty="0"/>
                  <a:t>  500 = 5000 جنيه</a:t>
                </a:r>
                <a:endParaRPr lang="en-US" sz="3200" dirty="0"/>
              </a:p>
              <a:p>
                <a:r>
                  <a:rPr lang="ar-EG" sz="3200" dirty="0"/>
                  <a:t> </a:t>
                </a:r>
                <a:endParaRPr lang="en-US" sz="3200" dirty="0"/>
              </a:p>
              <a:p>
                <a:pPr marL="342900" lvl="0" indent="-342900">
                  <a:buFont typeface="+mj-lt"/>
                  <a:buAutoNum type="arabicParenR" startAt="2"/>
                </a:pPr>
                <a:r>
                  <a:rPr lang="ar-EG" sz="2800" dirty="0"/>
                  <a:t>اجمالي ما يدفعه المدين نهاية مدة الدين = أ  + ف د  </a:t>
                </a:r>
                <a:endParaRPr lang="ar-EG" sz="2800" dirty="0" smtClean="0"/>
              </a:p>
              <a:p>
                <a:pPr lvl="0"/>
                <a:r>
                  <a:rPr lang="ar-EG" sz="2800" dirty="0"/>
                  <a:t> </a:t>
                </a:r>
                <a:r>
                  <a:rPr lang="ar-EG" sz="2800" dirty="0" smtClean="0"/>
                  <a:t>                                          = </a:t>
                </a:r>
                <a:r>
                  <a:rPr lang="ar-EG" sz="2800" dirty="0"/>
                  <a:t>10000 </a:t>
                </a:r>
                <a:r>
                  <a:rPr lang="ar-EG" sz="2800" dirty="0" smtClean="0"/>
                  <a:t> + </a:t>
                </a:r>
                <a:r>
                  <a:rPr lang="ar-EG" sz="2800" dirty="0"/>
                  <a:t>500 = 10500 جنيه</a:t>
                </a:r>
                <a:endParaRPr lang="en-US" sz="2800" dirty="0"/>
              </a:p>
              <a:p>
                <a:r>
                  <a:rPr lang="en-US" sz="3200" dirty="0"/>
                  <a:t> </a:t>
                </a:r>
              </a:p>
              <a:p>
                <a:pPr marL="342900" lvl="0" indent="-342900">
                  <a:buFont typeface="+mj-lt"/>
                  <a:buAutoNum type="arabicParenR" startAt="3"/>
                </a:pPr>
                <a:r>
                  <a:rPr lang="ar-EG" sz="3200" dirty="0"/>
                  <a:t>ع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3200">
                            <a:latin typeface="Cambria Math"/>
                          </a:rPr>
                          <m:t>ف</m:t>
                        </m:r>
                        <m:r>
                          <a:rPr lang="ar-EG" sz="3200">
                            <a:latin typeface="Cambria Math"/>
                          </a:rPr>
                          <m:t> </m:t>
                        </m:r>
                        <m:r>
                          <a:rPr lang="ar-EG" sz="3200">
                            <a:latin typeface="Cambria Math"/>
                          </a:rPr>
                          <m:t>د</m:t>
                        </m:r>
                        <m:r>
                          <a:rPr lang="ar-EG" sz="3200">
                            <a:latin typeface="Cambria Math"/>
                          </a:rPr>
                          <m:t> </m:t>
                        </m:r>
                        <m:r>
                          <a:rPr lang="ar-EG" sz="3200">
                            <a:latin typeface="Cambria Math"/>
                          </a:rPr>
                          <m:t>مج</m:t>
                        </m:r>
                        <m:r>
                          <a:rPr lang="ar-EG" sz="320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ar-EG" sz="3200">
                            <a:latin typeface="Cambria Math"/>
                          </a:rPr>
                          <m:t>ن</m:t>
                        </m:r>
                        <m:r>
                          <a:rPr lang="ar-EG" sz="3200">
                            <a:latin typeface="Cambria Math"/>
                          </a:rPr>
                          <m:t> ×</m:t>
                        </m:r>
                        <m:r>
                          <a:rPr lang="ar-EG" sz="3200">
                            <a:latin typeface="Cambria Math"/>
                          </a:rPr>
                          <m:t>أ</m:t>
                        </m:r>
                      </m:den>
                    </m:f>
                  </m:oMath>
                </a14:m>
                <a:r>
                  <a:rPr lang="ar-EG" sz="3200" dirty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</a:rPr>
                          <m:t>5000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</a:rPr>
                          <m:t>10000</m:t>
                        </m:r>
                        <m:r>
                          <a:rPr lang="ar-EG" sz="3200">
                            <a:latin typeface="Cambria Math"/>
                          </a:rPr>
                          <m:t>×</m:t>
                        </m:r>
                        <m:r>
                          <a:rPr lang="en-US" sz="3200" i="1">
                            <a:latin typeface="Cambria Math"/>
                          </a:rPr>
                          <m:t>5</m:t>
                        </m:r>
                        <m:r>
                          <a:rPr lang="en-US" sz="320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ar-EG" sz="3200" dirty="0"/>
                  <a:t> = 10%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764704"/>
                <a:ext cx="8784976" cy="5561202"/>
              </a:xfrm>
              <a:prstGeom prst="rect">
                <a:avLst/>
              </a:prstGeom>
              <a:blipFill rotWithShape="1">
                <a:blip r:embed="rId3"/>
                <a:stretch>
                  <a:fillRect l="-693" t="-329" r="-1734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9153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3175" y="3214"/>
            <a:ext cx="9140826" cy="95410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ar-EG" sz="2400" b="1" dirty="0" smtClean="0"/>
              <a:t>الحالة الثانية: </a:t>
            </a:r>
            <a:r>
              <a:rPr lang="ar-EG" sz="2800" dirty="0" smtClean="0"/>
              <a:t>أن </a:t>
            </a:r>
            <a:r>
              <a:rPr lang="ar-EG" sz="2800" dirty="0"/>
              <a:t>يسدد المدين الجزء الأول من الفوائد في مواعيدها, ويتأخر في سداد باقي الفوائد ثم يسددها مع أصل الدين في نهاية مدة القرض. </a:t>
            </a:r>
            <a:endParaRPr lang="en-US" dirty="0"/>
          </a:p>
        </p:txBody>
      </p:sp>
      <p:sp>
        <p:nvSpPr>
          <p:cNvPr id="9222" name="مربع نص 3"/>
          <p:cNvSpPr txBox="1">
            <a:spLocks noChangeArrowheads="1"/>
          </p:cNvSpPr>
          <p:nvPr/>
        </p:nvSpPr>
        <p:spPr bwMode="auto">
          <a:xfrm>
            <a:off x="179388" y="771525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/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1418546"/>
                <a:ext cx="8964613" cy="5282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lvl="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ar-EG" sz="2800" smtClean="0">
                        <a:latin typeface="Cambria Math"/>
                      </a:rPr>
                      <m:t>ى</m:t>
                    </m:r>
                    <m:r>
                      <a:rPr lang="ar-EG" sz="2800" smtClean="0">
                        <a:latin typeface="Cambria Math"/>
                      </a:rPr>
                      <m:t>×</m:t>
                    </m:r>
                    <m:r>
                      <a:rPr lang="ar-EG" sz="2800" smtClean="0">
                        <a:latin typeface="Cambria Math"/>
                      </a:rPr>
                      <m:t>ع</m:t>
                    </m:r>
                    <m:r>
                      <a:rPr lang="ar-EG" sz="2800" smtClean="0">
                        <a:latin typeface="Cambria Math"/>
                      </a:rPr>
                      <m:t>×</m:t>
                    </m:r>
                    <m:r>
                      <a:rPr lang="ar-EG" sz="2800" smtClean="0">
                        <a:latin typeface="Cambria Math"/>
                      </a:rPr>
                      <m:t>أ</m:t>
                    </m:r>
                    <m:r>
                      <a:rPr lang="ar-EG" sz="2800" smtClean="0">
                        <a:latin typeface="Cambria Math"/>
                      </a:rPr>
                      <m:t>=</m:t>
                    </m:r>
                    <m:sPre>
                      <m:sPrePr>
                        <m:ctrlPr>
                          <a:rPr lang="en-US" sz="2800" i="1">
                            <a:latin typeface="Cambria Math"/>
                          </a:rPr>
                        </m:ctrlPr>
                      </m:sPrePr>
                      <m:sub>
                        <m:r>
                          <a:rPr lang="ar-EG" sz="2800">
                            <a:latin typeface="Cambria Math"/>
                          </a:rPr>
                          <m:t>د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ar-EG" sz="2800">
                                <a:latin typeface="Cambria Math"/>
                              </a:rPr>
                              <m:t>ف</m:t>
                            </m:r>
                            <m:r>
                              <a:rPr lang="ar-EG" sz="2800">
                                <a:latin typeface="Cambria Math"/>
                              </a:rPr>
                              <m:t> </m:t>
                            </m:r>
                          </m:e>
                          <m:sup/>
                        </m:sSup>
                      </m:e>
                    </m:sPre>
                  </m:oMath>
                </a14:m>
                <a:r>
                  <a:rPr lang="en-US" sz="2800" dirty="0"/>
                  <a:t> </a:t>
                </a:r>
              </a:p>
              <a:p>
                <a:r>
                  <a:rPr lang="ar-EG" sz="2800" dirty="0" smtClean="0"/>
                  <a:t>                  عدد </a:t>
                </a:r>
                <a:r>
                  <a:rPr lang="ar-EG" sz="2800" dirty="0"/>
                  <a:t>ف 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2800" b="1" i="0" smtClean="0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ar-EG" sz="2800" b="0" i="0" smtClean="0">
                            <a:latin typeface="Cambria Math"/>
                          </a:rPr>
                          <m:t>ى</m:t>
                        </m:r>
                      </m:den>
                    </m:f>
                  </m:oMath>
                </a14:m>
                <a:r>
                  <a:rPr lang="ar-EG" sz="2800" dirty="0"/>
                  <a:t>  </a:t>
                </a:r>
                <a:endParaRPr lang="en-US" sz="2800" dirty="0"/>
              </a:p>
              <a:p>
                <a:r>
                  <a:rPr lang="ar-EG" sz="2800" dirty="0"/>
                  <a:t>                   مج ف د = عدد ف د </a:t>
                </a:r>
                <a14:m>
                  <m:oMath xmlns:m="http://schemas.openxmlformats.org/officeDocument/2006/math">
                    <m:r>
                      <a:rPr lang="ar-EG" sz="2800">
                        <a:latin typeface="Cambria Math"/>
                      </a:rPr>
                      <m:t>×</m:t>
                    </m:r>
                  </m:oMath>
                </a14:m>
                <a:r>
                  <a:rPr lang="ar-EG" sz="2800" dirty="0"/>
                  <a:t> ف د </a:t>
                </a:r>
                <a:endParaRPr lang="en-US" sz="2800" dirty="0"/>
              </a:p>
              <a:p>
                <a:r>
                  <a:rPr lang="ar-EG" sz="2800" dirty="0"/>
                  <a:t> </a:t>
                </a:r>
                <a:endParaRPr lang="en-US" sz="2800" dirty="0"/>
              </a:p>
              <a:p>
                <a:pPr marL="342900" lvl="0" indent="-342900">
                  <a:buFont typeface="+mj-lt"/>
                  <a:buAutoNum type="arabicParenR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2200">
                            <a:latin typeface="Cambria Math"/>
                          </a:rPr>
                          <m:t>الأخيرة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  <m:r>
                          <a:rPr lang="ar-EG" sz="2200">
                            <a:latin typeface="Cambria Math"/>
                          </a:rPr>
                          <m:t>ن</m:t>
                        </m:r>
                        <m:r>
                          <a:rPr lang="ar-EG" sz="2200" i="1">
                            <a:latin typeface="Cambria Math"/>
                          </a:rPr>
                          <m:t> </m:t>
                        </m:r>
                        <m:r>
                          <a:rPr lang="en-US" sz="2200">
                            <a:latin typeface="Cambria Math"/>
                          </a:rPr>
                          <m:t>+</m:t>
                        </m:r>
                        <m:r>
                          <a:rPr lang="ar-EG" sz="2200">
                            <a:latin typeface="Cambria Math"/>
                          </a:rPr>
                          <m:t>الأولى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  <m:r>
                          <a:rPr lang="ar-EG" sz="2200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sz="2200" i="1">
                        <a:latin typeface="Cambria Math"/>
                      </a:rPr>
                      <m:t>×</m:t>
                    </m:r>
                    <m:r>
                      <a:rPr lang="en-US" sz="2200">
                        <a:latin typeface="Cambria Math"/>
                      </a:rPr>
                      <m:t> </m:t>
                    </m:r>
                    <m:r>
                      <a:rPr lang="ar-EG" sz="2200">
                        <a:latin typeface="Cambria Math"/>
                      </a:rPr>
                      <m:t>د</m:t>
                    </m:r>
                    <m:r>
                      <a:rPr lang="ar-EG" sz="2200">
                        <a:latin typeface="Cambria Math"/>
                      </a:rPr>
                      <m:t> </m:t>
                    </m:r>
                    <m:r>
                      <a:rPr lang="ar-EG" sz="2200">
                        <a:latin typeface="Cambria Math"/>
                      </a:rPr>
                      <m:t>ف</m:t>
                    </m:r>
                    <m:r>
                      <a:rPr lang="ar-EG" sz="2200">
                        <a:latin typeface="Cambria Math"/>
                      </a:rPr>
                      <m:t> × </m:t>
                    </m:r>
                    <m:r>
                      <a:rPr lang="ar-EG" sz="2200">
                        <a:latin typeface="Cambria Math"/>
                      </a:rPr>
                      <m:t>التأخير</m:t>
                    </m:r>
                    <m:r>
                      <a:rPr lang="ar-EG" sz="2200">
                        <a:latin typeface="Cambria Math"/>
                      </a:rPr>
                      <m:t> </m:t>
                    </m:r>
                    <m:r>
                      <a:rPr lang="ar-EG" sz="2200">
                        <a:latin typeface="Cambria Math"/>
                      </a:rPr>
                      <m:t>ع</m:t>
                    </m:r>
                    <m:r>
                      <a:rPr lang="ar-EG" sz="2200">
                        <a:latin typeface="Cambria Math"/>
                      </a:rPr>
                      <m:t>  ×</m:t>
                    </m:r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2200">
                            <a:latin typeface="Cambria Math"/>
                          </a:rPr>
                          <m:t>مسدده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  <m:r>
                          <a:rPr lang="ar-EG" sz="2200">
                            <a:latin typeface="Cambria Math"/>
                          </a:rPr>
                          <m:t>الغير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  <m:r>
                          <a:rPr lang="ar-EG" sz="2200">
                            <a:latin typeface="Cambria Math"/>
                          </a:rPr>
                          <m:t>الفوائد</m:t>
                        </m:r>
                        <m:r>
                          <a:rPr lang="ar-EG" sz="2200">
                            <a:latin typeface="Cambria Math"/>
                          </a:rPr>
                          <m:t> </m:t>
                        </m:r>
                        <m:r>
                          <a:rPr lang="ar-EG" sz="2200">
                            <a:latin typeface="Cambria Math"/>
                          </a:rPr>
                          <m:t>عدد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200">
                        <a:latin typeface="Cambria Math"/>
                      </a:rPr>
                      <m:t>=</m:t>
                    </m:r>
                    <m:r>
                      <a:rPr lang="ar-EG" sz="2200">
                        <a:latin typeface="Cambria Math"/>
                      </a:rPr>
                      <m:t>الفوائد</m:t>
                    </m:r>
                    <m:r>
                      <a:rPr lang="ar-EG" sz="2200">
                        <a:latin typeface="Cambria Math"/>
                      </a:rPr>
                      <m:t> </m:t>
                    </m:r>
                    <m:r>
                      <a:rPr lang="ar-EG" sz="2200">
                        <a:latin typeface="Cambria Math"/>
                      </a:rPr>
                      <m:t>تأخير</m:t>
                    </m:r>
                    <m:r>
                      <a:rPr lang="ar-EG" sz="2200">
                        <a:latin typeface="Cambria Math"/>
                      </a:rPr>
                      <m:t> </m:t>
                    </m:r>
                    <m:r>
                      <a:rPr lang="ar-EG" sz="2200">
                        <a:latin typeface="Cambria Math"/>
                      </a:rPr>
                      <m:t>فوائد</m:t>
                    </m:r>
                    <m:r>
                      <a:rPr lang="ar-EG" sz="2200">
                        <a:latin typeface="Cambria Math"/>
                      </a:rPr>
                      <m:t> </m:t>
                    </m:r>
                  </m:oMath>
                </a14:m>
                <a:endParaRPr lang="en-US" sz="2200" dirty="0" smtClean="0"/>
              </a:p>
              <a:p>
                <a:r>
                  <a:rPr lang="ar-EG" sz="2800" dirty="0"/>
                  <a:t> </a:t>
                </a:r>
                <a:endParaRPr lang="en-US" sz="2800" dirty="0"/>
              </a:p>
              <a:p>
                <a:pPr marL="514350" lvl="0" indent="-514350">
                  <a:buFont typeface="+mj-lt"/>
                  <a:buAutoNum type="arabicParenR" startAt="3"/>
                </a:pPr>
                <a:r>
                  <a:rPr lang="ar-EG" sz="2400" dirty="0"/>
                  <a:t>اجمالي ما يدفعه المدين نهاية مدة الدين = أ  + الفوائد غير المسددة + فوائد تأخير الفوائد</a:t>
                </a:r>
                <a:endParaRPr lang="en-US" sz="2400" dirty="0"/>
              </a:p>
              <a:p>
                <a:r>
                  <a:rPr lang="en-US" sz="2800" dirty="0"/>
                  <a:t> </a:t>
                </a:r>
              </a:p>
              <a:p>
                <a:pPr marL="514350" lvl="0" indent="-514350">
                  <a:buFont typeface="+mj-lt"/>
                  <a:buAutoNum type="arabicParenR" startAt="4"/>
                </a:pPr>
                <a:r>
                  <a:rPr lang="ar-EG" sz="2800" dirty="0"/>
                  <a:t>ع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ar-EG" sz="2800">
                            <a:latin typeface="Cambria Math"/>
                          </a:rPr>
                          <m:t>الفوائد</m:t>
                        </m:r>
                        <m:r>
                          <a:rPr lang="ar-EG" sz="2800">
                            <a:latin typeface="Cambria Math"/>
                          </a:rPr>
                          <m:t> </m:t>
                        </m:r>
                        <m:r>
                          <a:rPr lang="ar-EG" sz="2800">
                            <a:latin typeface="Cambria Math"/>
                          </a:rPr>
                          <m:t>اجمالي</m:t>
                        </m:r>
                        <m:r>
                          <a:rPr lang="ar-EG" sz="280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ar-EG" sz="2800" b="1">
                            <a:latin typeface="Cambria Math"/>
                          </a:rPr>
                          <m:t>ن</m:t>
                        </m:r>
                        <m:r>
                          <a:rPr lang="ar-EG" sz="2800">
                            <a:latin typeface="Cambria Math"/>
                          </a:rPr>
                          <m:t> ×</m:t>
                        </m:r>
                        <m:r>
                          <a:rPr lang="ar-EG" sz="2800">
                            <a:latin typeface="Cambria Math"/>
                          </a:rPr>
                          <m:t>أ</m:t>
                        </m:r>
                      </m:den>
                    </m:f>
                  </m:oMath>
                </a14:m>
                <a:r>
                  <a:rPr lang="ar-EG" sz="2800" dirty="0"/>
                  <a:t>  </a:t>
                </a:r>
                <a:endParaRPr lang="en-US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18546"/>
                <a:ext cx="8964613" cy="5282215"/>
              </a:xfrm>
              <a:prstGeom prst="rect">
                <a:avLst/>
              </a:prstGeom>
              <a:blipFill rotWithShape="1">
                <a:blip r:embed="rId3"/>
                <a:stretch>
                  <a:fillRect r="-1292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406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6591399" y="15766"/>
            <a:ext cx="2552601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 smtClean="0"/>
              <a:t> مثال (2):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79512" y="662096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EG" sz="3600" dirty="0" smtClean="0"/>
              <a:t>إقترض شخص مبلغ 10000جنيه من بنك مصر لمدة خمس سنوات, أراد سدادها على شكل فوائد دورية كل ستة أشهر بمعد فائدة 10%, والتزم المدين في سداد الخمس فوائد الأولى, ثم تأخر في سداد باقي الفوائد, وقام بسدادها وأصل الدين في نهاية  مدة القرض بمعدل فائدة 20%.</a:t>
            </a:r>
          </a:p>
          <a:p>
            <a:pPr algn="just"/>
            <a:r>
              <a:rPr lang="ar-EG" sz="3600" dirty="0" smtClean="0"/>
              <a:t> أحسب ما يلي: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 smtClean="0"/>
              <a:t>الدورية ومجموع الفوائد الدورية.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 smtClean="0"/>
              <a:t>فوائد تأخر الفوائد.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 smtClean="0"/>
              <a:t>اجمالي ما يسدده المدين في نهاية مدة القرض.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 smtClean="0"/>
              <a:t>معدل الفائدة العام المحقق.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943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3059832" y="15766"/>
            <a:ext cx="295239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0"/>
            <a:r>
              <a:rPr lang="ar-EG" sz="3600" b="1" dirty="0" smtClean="0"/>
              <a:t>الحل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9512" y="836712"/>
                <a:ext cx="8712968" cy="49152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ar-EG">
                        <a:latin typeface="Cambria Math"/>
                      </a:rPr>
                      <m:t>ن</m:t>
                    </m:r>
                    <m:r>
                      <a:rPr lang="ar-EG">
                        <a:latin typeface="Cambria Math"/>
                      </a:rPr>
                      <m:t>×</m:t>
                    </m:r>
                    <m:r>
                      <a:rPr lang="ar-EG">
                        <a:latin typeface="Cambria Math"/>
                      </a:rPr>
                      <m:t>ع</m:t>
                    </m:r>
                    <m:r>
                      <a:rPr lang="ar-EG">
                        <a:latin typeface="Cambria Math"/>
                      </a:rPr>
                      <m:t>×</m:t>
                    </m:r>
                    <m:r>
                      <a:rPr lang="ar-EG">
                        <a:latin typeface="Cambria Math"/>
                      </a:rPr>
                      <m:t>أ</m:t>
                    </m:r>
                    <m:r>
                      <a:rPr lang="ar-EG">
                        <a:latin typeface="Cambria Math"/>
                      </a:rPr>
                      <m:t>=</m:t>
                    </m:r>
                    <m:sPre>
                      <m:sPrePr>
                        <m:ctrlPr>
                          <a:rPr lang="en-US" i="1">
                            <a:latin typeface="Cambria Math"/>
                          </a:rPr>
                        </m:ctrlPr>
                      </m:sPrePr>
                      <m:sub>
                        <m:r>
                          <a:rPr lang="ar-EG">
                            <a:latin typeface="Cambria Math"/>
                          </a:rPr>
                          <m:t>د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ar-EG">
                                <a:latin typeface="Cambria Math"/>
                              </a:rPr>
                              <m:t>ف</m:t>
                            </m:r>
                            <m:r>
                              <a:rPr lang="ar-EG">
                                <a:latin typeface="Cambria Math"/>
                              </a:rPr>
                              <m:t> </m:t>
                            </m:r>
                          </m:e>
                          <m:sup/>
                        </m:sSup>
                      </m:e>
                    </m:sPre>
                  </m:oMath>
                </a14:m>
                <a:r>
                  <a:rPr lang="ar-EG" dirty="0"/>
                  <a:t> = 10000 </a:t>
                </a:r>
                <a14:m>
                  <m:oMath xmlns:m="http://schemas.openxmlformats.org/officeDocument/2006/math">
                    <m:r>
                      <a:rPr lang="ar-EG">
                        <a:latin typeface="Cambria Math"/>
                      </a:rPr>
                      <m:t>×</m:t>
                    </m:r>
                  </m:oMath>
                </a14:m>
                <a:r>
                  <a:rPr lang="ar-EG" dirty="0"/>
                  <a:t> 0.10 </a:t>
                </a:r>
                <a14:m>
                  <m:oMath xmlns:m="http://schemas.openxmlformats.org/officeDocument/2006/math">
                    <m:r>
                      <a:rPr lang="ar-EG">
                        <a:latin typeface="Cambria Math"/>
                      </a:rPr>
                      <m:t>× </m:t>
                    </m:r>
                  </m:oMath>
                </a14:m>
                <a:r>
                  <a:rPr lang="ar-EG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ar-EG" dirty="0"/>
                  <a:t> = 500 جنيه</a:t>
                </a:r>
                <a:endParaRPr lang="en-US" dirty="0"/>
              </a:p>
              <a:p>
                <a:r>
                  <a:rPr lang="ar-EG" dirty="0" smtClean="0"/>
                  <a:t>       عدد </a:t>
                </a:r>
                <a:r>
                  <a:rPr lang="ar-EG" dirty="0"/>
                  <a:t>ف 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ar-EG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ar-EG">
                            <a:latin typeface="Cambria Math"/>
                          </a:rPr>
                          <m:t>ى</m:t>
                        </m:r>
                      </m:den>
                    </m:f>
                  </m:oMath>
                </a14:m>
                <a:r>
                  <a:rPr lang="ar-EG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60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ar-EG" dirty="0"/>
                  <a:t>  = 10 فوائد دوريه</a:t>
                </a:r>
                <a:endParaRPr lang="en-US" dirty="0"/>
              </a:p>
              <a:p>
                <a:pPr lvl="0"/>
                <a:r>
                  <a:rPr lang="ar-EG" dirty="0" smtClean="0"/>
                  <a:t>        مج </a:t>
                </a:r>
                <a:r>
                  <a:rPr lang="ar-EG" dirty="0"/>
                  <a:t>ف د = عدد ف د </a:t>
                </a:r>
                <a14:m>
                  <m:oMath xmlns:m="http://schemas.openxmlformats.org/officeDocument/2006/math">
                    <m:r>
                      <a:rPr lang="ar-EG">
                        <a:latin typeface="Cambria Math"/>
                      </a:rPr>
                      <m:t>×</m:t>
                    </m:r>
                  </m:oMath>
                </a14:m>
                <a:r>
                  <a:rPr lang="ar-EG" dirty="0"/>
                  <a:t> ف د  = 10 </a:t>
                </a:r>
                <a14:m>
                  <m:oMath xmlns:m="http://schemas.openxmlformats.org/officeDocument/2006/math">
                    <m:r>
                      <a:rPr lang="ar-EG">
                        <a:latin typeface="Cambria Math"/>
                      </a:rPr>
                      <m:t>×</m:t>
                    </m:r>
                  </m:oMath>
                </a14:m>
                <a:r>
                  <a:rPr lang="ar-EG" dirty="0"/>
                  <a:t>  500 = 5000 جنيه</a:t>
                </a:r>
                <a:endParaRPr lang="en-US" dirty="0"/>
              </a:p>
              <a:p>
                <a:r>
                  <a:rPr lang="ar-EG" dirty="0"/>
                  <a:t> </a:t>
                </a:r>
                <a:endParaRPr lang="en-US" dirty="0"/>
              </a:p>
              <a:p>
                <a:pPr marL="342900" indent="-342900">
                  <a:buFont typeface="+mj-lt"/>
                  <a:buAutoNum type="arabicParenR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ar-EG">
                            <a:latin typeface="Cambria Math"/>
                          </a:rPr>
                          <m:t>الأخيرة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  <m:r>
                          <a:rPr lang="ar-EG">
                            <a:latin typeface="Cambria Math"/>
                          </a:rPr>
                          <m:t>ن</m:t>
                        </m:r>
                        <m:r>
                          <a:rPr lang="ar-EG" i="1">
                            <a:latin typeface="Cambria Math"/>
                          </a:rPr>
                          <m:t> </m:t>
                        </m:r>
                        <m:r>
                          <a:rPr lang="en-US">
                            <a:latin typeface="Cambria Math"/>
                          </a:rPr>
                          <m:t>+</m:t>
                        </m:r>
                        <m:r>
                          <a:rPr lang="ar-EG">
                            <a:latin typeface="Cambria Math"/>
                          </a:rPr>
                          <m:t>الأولى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  <m:r>
                          <a:rPr lang="ar-EG">
                            <a:latin typeface="Cambria Math"/>
                          </a:rPr>
                          <m:t>ن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×</m:t>
                    </m:r>
                    <m:r>
                      <a:rPr lang="en-US">
                        <a:latin typeface="Cambria Math"/>
                      </a:rPr>
                      <m:t> </m:t>
                    </m:r>
                    <m:r>
                      <a:rPr lang="ar-EG">
                        <a:latin typeface="Cambria Math"/>
                      </a:rPr>
                      <m:t>د</m:t>
                    </m:r>
                    <m:r>
                      <a:rPr lang="ar-EG">
                        <a:latin typeface="Cambria Math"/>
                      </a:rPr>
                      <m:t> </m:t>
                    </m:r>
                    <m:r>
                      <a:rPr lang="ar-EG">
                        <a:latin typeface="Cambria Math"/>
                      </a:rPr>
                      <m:t>ف</m:t>
                    </m:r>
                    <m:r>
                      <a:rPr lang="ar-EG">
                        <a:latin typeface="Cambria Math"/>
                      </a:rPr>
                      <m:t> × </m:t>
                    </m:r>
                    <m:r>
                      <a:rPr lang="ar-EG">
                        <a:latin typeface="Cambria Math"/>
                      </a:rPr>
                      <m:t>التأخير</m:t>
                    </m:r>
                    <m:r>
                      <a:rPr lang="ar-EG">
                        <a:latin typeface="Cambria Math"/>
                      </a:rPr>
                      <m:t> </m:t>
                    </m:r>
                    <m:r>
                      <a:rPr lang="ar-EG">
                        <a:latin typeface="Cambria Math"/>
                      </a:rPr>
                      <m:t>ع</m:t>
                    </m:r>
                    <m:r>
                      <a:rPr lang="ar-EG">
                        <a:latin typeface="Cambria Math"/>
                      </a:rPr>
                      <m:t>  ×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ar-EG">
                            <a:latin typeface="Cambria Math"/>
                          </a:rPr>
                          <m:t>مسدده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  <m:r>
                          <a:rPr lang="ar-EG">
                            <a:latin typeface="Cambria Math"/>
                          </a:rPr>
                          <m:t>الغير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  <m:r>
                          <a:rPr lang="ar-EG">
                            <a:latin typeface="Cambria Math"/>
                          </a:rPr>
                          <m:t>الفوائد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  <m:r>
                          <a:rPr lang="ar-EG">
                            <a:latin typeface="Cambria Math"/>
                          </a:rPr>
                          <m:t>عدد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  <m:r>
                      <a:rPr lang="ar-EG">
                        <a:latin typeface="Cambria Math"/>
                      </a:rPr>
                      <m:t>الفوائد</m:t>
                    </m:r>
                    <m:r>
                      <a:rPr lang="ar-EG">
                        <a:latin typeface="Cambria Math"/>
                      </a:rPr>
                      <m:t> </m:t>
                    </m:r>
                    <m:r>
                      <a:rPr lang="ar-EG">
                        <a:latin typeface="Cambria Math"/>
                      </a:rPr>
                      <m:t>تأخير</m:t>
                    </m:r>
                    <m:r>
                      <a:rPr lang="ar-EG">
                        <a:latin typeface="Cambria Math"/>
                      </a:rPr>
                      <m:t> </m:t>
                    </m:r>
                    <m:r>
                      <a:rPr lang="ar-EG">
                        <a:latin typeface="Cambria Math"/>
                      </a:rPr>
                      <m:t>فوائد</m:t>
                    </m:r>
                  </m:oMath>
                </a14:m>
                <a:endParaRPr lang="en-US" dirty="0"/>
              </a:p>
              <a:p>
                <a:r>
                  <a:rPr lang="ar-EG" dirty="0"/>
                  <a:t> 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EG">
                          <a:latin typeface="Cambria Math"/>
                        </a:rPr>
                        <m:t>جنيه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500</m:t>
                      </m:r>
                      <m:r>
                        <a:rPr lang="en-US" i="1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/>
                            </a:rPr>
                            <m:t>0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  <m:r>
                            <a:rPr lang="en-US">
                              <a:latin typeface="Cambria Math"/>
                            </a:rPr>
                            <m:t>+</m:t>
                          </m:r>
                          <m:r>
                            <a:rPr lang="en-US">
                              <a:latin typeface="Cambria Math"/>
                            </a:rPr>
                            <m:t>24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×</m:t>
                      </m:r>
                      <m:r>
                        <a:rPr lang="en-US">
                          <a:latin typeface="Cambria Math"/>
                        </a:rPr>
                        <m:t> </m:t>
                      </m:r>
                      <m:r>
                        <a:rPr lang="en-US">
                          <a:latin typeface="Cambria Math"/>
                        </a:rPr>
                        <m:t>500</m:t>
                      </m:r>
                      <m:r>
                        <a:rPr lang="ar-EG">
                          <a:latin typeface="Cambria Math"/>
                        </a:rPr>
                        <m:t> × </m:t>
                      </m:r>
                      <m:r>
                        <a:rPr lang="en-US">
                          <a:latin typeface="Cambria Math"/>
                        </a:rPr>
                        <m:t>0</m:t>
                      </m:r>
                      <m:r>
                        <a:rPr lang="en-US">
                          <a:latin typeface="Cambria Math"/>
                        </a:rPr>
                        <m:t>.</m:t>
                      </m:r>
                      <m:r>
                        <a:rPr lang="en-US">
                          <a:latin typeface="Cambria Math"/>
                        </a:rPr>
                        <m:t>20</m:t>
                      </m:r>
                      <m:r>
                        <a:rPr lang="ar-EG">
                          <a:latin typeface="Cambria Math"/>
                        </a:rPr>
                        <m:t>  </m:t>
                      </m:r>
                      <m:r>
                        <a:rPr lang="en-US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>
                          <a:latin typeface="Cambria Math"/>
                        </a:rPr>
                        <m:t>=</m:t>
                      </m:r>
                      <m:r>
                        <a:rPr lang="ar-EG">
                          <a:latin typeface="Cambria Math"/>
                        </a:rPr>
                        <m:t>الفوائد</m:t>
                      </m:r>
                      <m:r>
                        <a:rPr lang="ar-EG">
                          <a:latin typeface="Cambria Math"/>
                        </a:rPr>
                        <m:t> </m:t>
                      </m:r>
                      <m:r>
                        <a:rPr lang="ar-EG">
                          <a:latin typeface="Cambria Math"/>
                        </a:rPr>
                        <m:t>تأخير</m:t>
                      </m:r>
                      <m:r>
                        <a:rPr lang="ar-EG">
                          <a:latin typeface="Cambria Math"/>
                        </a:rPr>
                        <m:t> </m:t>
                      </m:r>
                      <m:r>
                        <a:rPr lang="ar-EG">
                          <a:latin typeface="Cambria Math"/>
                        </a:rPr>
                        <m:t>فوائد</m:t>
                      </m:r>
                    </m:oMath>
                  </m:oMathPara>
                </a14:m>
                <a:endParaRPr lang="en-US" dirty="0"/>
              </a:p>
              <a:p>
                <a:r>
                  <a:rPr lang="ar-EG" dirty="0"/>
                  <a:t> </a:t>
                </a:r>
                <a:endParaRPr lang="en-US" dirty="0"/>
              </a:p>
              <a:p>
                <a:pPr marL="342900" lvl="0" indent="-342900">
                  <a:buFont typeface="+mj-lt"/>
                  <a:buAutoNum type="arabicParenR" startAt="3"/>
                </a:pPr>
                <a:r>
                  <a:rPr lang="ar-EG" dirty="0"/>
                  <a:t>اجمالي ما يدفعه المدين نهاية مدة الدين = أ  + الفوائد غير المسددة + فوائد تأخير الفوائد</a:t>
                </a:r>
                <a:endParaRPr lang="en-US" dirty="0"/>
              </a:p>
              <a:p>
                <a:r>
                  <a:rPr lang="ar-EG" dirty="0"/>
                  <a:t>                                           = 10000 +  5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×</m:t>
                    </m:r>
                  </m:oMath>
                </a14:m>
                <a:r>
                  <a:rPr lang="ar-EG" dirty="0"/>
                  <a:t>500  + 500= 13000 جنيه</a:t>
                </a:r>
                <a:endParaRPr lang="en-US" dirty="0"/>
              </a:p>
              <a:p>
                <a:r>
                  <a:rPr lang="en-US" dirty="0"/>
                  <a:t> </a:t>
                </a:r>
              </a:p>
              <a:p>
                <a:pPr marL="342900" lvl="0" indent="-342900">
                  <a:buFont typeface="+mj-lt"/>
                  <a:buAutoNum type="arabicParenR" startAt="4"/>
                </a:pPr>
                <a:r>
                  <a:rPr lang="ar-EG" dirty="0"/>
                  <a:t>ع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ar-EG">
                            <a:latin typeface="Cambria Math"/>
                          </a:rPr>
                          <m:t>الفوائد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  <m:r>
                          <a:rPr lang="ar-EG">
                            <a:latin typeface="Cambria Math"/>
                          </a:rPr>
                          <m:t>اجمالي</m:t>
                        </m:r>
                        <m:r>
                          <a:rPr lang="ar-EG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ar-EG">
                            <a:latin typeface="Cambria Math"/>
                          </a:rPr>
                          <m:t>ن</m:t>
                        </m:r>
                        <m:r>
                          <a:rPr lang="ar-EG">
                            <a:latin typeface="Cambria Math"/>
                          </a:rPr>
                          <m:t> ×</m:t>
                        </m:r>
                        <m:r>
                          <a:rPr lang="ar-EG">
                            <a:latin typeface="Cambria Math"/>
                          </a:rPr>
                          <m:t>أ</m:t>
                        </m:r>
                      </m:den>
                    </m:f>
                  </m:oMath>
                </a14:m>
                <a:r>
                  <a:rPr lang="ar-EG" dirty="0"/>
                  <a:t>  </a:t>
                </a:r>
                <a:endParaRPr lang="en-US" dirty="0"/>
              </a:p>
              <a:p>
                <a:r>
                  <a:rPr lang="ar-EG" dirty="0" smtClean="0"/>
                  <a:t>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5000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500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10000</m:t>
                        </m:r>
                        <m:r>
                          <a:rPr lang="ar-EG">
                            <a:latin typeface="Cambria Math"/>
                          </a:rPr>
                          <m:t>×</m:t>
                        </m:r>
                        <m:r>
                          <a:rPr lang="en-US" i="1">
                            <a:latin typeface="Cambria Math"/>
                          </a:rPr>
                          <m:t>5</m:t>
                        </m:r>
                        <m:r>
                          <a:rPr lang="en-US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ar-EG" dirty="0"/>
                  <a:t> = 11%</a:t>
                </a: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836712"/>
                <a:ext cx="8712968" cy="4915256"/>
              </a:xfrm>
              <a:prstGeom prst="rect">
                <a:avLst/>
              </a:prstGeom>
              <a:blipFill rotWithShape="1">
                <a:blip r:embed="rId3"/>
                <a:stretch>
                  <a:fillRect r="-559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20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ell\Pictures\New folder\photoooo\1032554991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6790929" y="15766"/>
            <a:ext cx="2336577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 smtClean="0"/>
              <a:t>  مثال (3):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3175" y="764705"/>
            <a:ext cx="88172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EG" sz="3600" dirty="0"/>
              <a:t>إقترض شخص مبلغ </a:t>
            </a:r>
            <a:r>
              <a:rPr lang="ar-EG" sz="3600" dirty="0" smtClean="0"/>
              <a:t>20000جنيه </a:t>
            </a:r>
            <a:r>
              <a:rPr lang="ar-EG" sz="3600" dirty="0"/>
              <a:t>من بنك مصر لمدة </a:t>
            </a:r>
            <a:r>
              <a:rPr lang="ar-EG" sz="3600" dirty="0" smtClean="0"/>
              <a:t>عامين, </a:t>
            </a:r>
            <a:r>
              <a:rPr lang="ar-EG" sz="3600" dirty="0"/>
              <a:t>أراد سدادها على شكل فوائد دورية كل ستة أشهر بمعد فائدة 10%, والتزم المدين في سداد </a:t>
            </a:r>
            <a:r>
              <a:rPr lang="ar-EG" sz="3600" dirty="0" smtClean="0"/>
              <a:t>أول فائدتين, </a:t>
            </a:r>
            <a:r>
              <a:rPr lang="ar-EG" sz="3600" dirty="0"/>
              <a:t>ثم تأخر في سداد باقي الفوائد, وقام بسدادها وأصل الدين في نهاية  مدة القرض بمعدل فائدة 20%.</a:t>
            </a:r>
          </a:p>
          <a:p>
            <a:pPr algn="just"/>
            <a:r>
              <a:rPr lang="ar-EG" sz="3600" dirty="0" smtClean="0"/>
              <a:t>أحسب ما يلي: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/>
              <a:t>الدورية ومجموع الفوائد الدورية.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/>
              <a:t>فوائد تأخر الفوائد.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/>
              <a:t>اجمالي ما يسدده المدين في نهاية مدة القرض.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EG" sz="3600" dirty="0"/>
              <a:t>معدل الفائدة العام المحقق</a:t>
            </a:r>
            <a:r>
              <a:rPr lang="ar-EG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747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2385</TotalTime>
  <Words>597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With best wishes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Ahmed Hassan</dc:creator>
  <cp:lastModifiedBy>marawan</cp:lastModifiedBy>
  <cp:revision>193</cp:revision>
  <dcterms:created xsi:type="dcterms:W3CDTF">2012-09-20T07:19:55Z</dcterms:created>
  <dcterms:modified xsi:type="dcterms:W3CDTF">2020-03-22T20:41:26Z</dcterms:modified>
</cp:coreProperties>
</file>