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13"/>
  </p:notesMasterIdLst>
  <p:sldIdLst>
    <p:sldId id="266" r:id="rId2"/>
    <p:sldId id="292" r:id="rId3"/>
    <p:sldId id="263" r:id="rId4"/>
    <p:sldId id="315" r:id="rId5"/>
    <p:sldId id="316" r:id="rId6"/>
    <p:sldId id="318" r:id="rId7"/>
    <p:sldId id="319" r:id="rId8"/>
    <p:sldId id="323" r:id="rId9"/>
    <p:sldId id="324" r:id="rId10"/>
    <p:sldId id="325" r:id="rId11"/>
    <p:sldId id="322" r:id="rId12"/>
  </p:sldIdLst>
  <p:sldSz cx="9144000" cy="6858000" type="screen4x3"/>
  <p:notesSz cx="6858000" cy="9144000"/>
  <p:defaultTextStyle>
    <a:defPPr>
      <a:defRPr lang="ar-EG"/>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60" d="100"/>
          <a:sy n="60" d="100"/>
        </p:scale>
        <p:origin x="-1656" y="-22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pPr>
              <a:defRPr/>
            </a:pPr>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pPr>
              <a:defRPr/>
            </a:pPr>
            <a:fld id="{961D69BD-1614-444A-83BD-E0312DFECA96}" type="datetimeFigureOut">
              <a:rPr lang="ar-EG"/>
              <a:pPr>
                <a:defRPr/>
              </a:pPr>
              <a:t>28/07/1441</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ar-EG"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pPr>
              <a:defRPr/>
            </a:pPr>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pPr>
              <a:defRPr/>
            </a:pPr>
            <a:fld id="{D49939EF-8F47-4927-BF55-114DA4CAD787}" type="slidenum">
              <a:rPr lang="ar-EG"/>
              <a:pPr>
                <a:defRPr/>
              </a:pPr>
              <a:t>‹#›</a:t>
            </a:fld>
            <a:endParaRPr lang="ar-EG"/>
          </a:p>
        </p:txBody>
      </p:sp>
    </p:spTree>
    <p:extLst>
      <p:ext uri="{BB962C8B-B14F-4D97-AF65-F5344CB8AC3E}">
        <p14:creationId xmlns:p14="http://schemas.microsoft.com/office/powerpoint/2010/main" val="1840183503"/>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EG" dirty="0"/>
          </a:p>
        </p:txBody>
      </p:sp>
      <p:sp>
        <p:nvSpPr>
          <p:cNvPr id="4" name="Slide Number Placeholder 3"/>
          <p:cNvSpPr>
            <a:spLocks noGrp="1"/>
          </p:cNvSpPr>
          <p:nvPr>
            <p:ph type="sldNum" sz="quarter" idx="10"/>
          </p:nvPr>
        </p:nvSpPr>
        <p:spPr/>
        <p:txBody>
          <a:bodyPr/>
          <a:lstStyle/>
          <a:p>
            <a:pPr>
              <a:defRPr/>
            </a:pPr>
            <a:fld id="{D49939EF-8F47-4927-BF55-114DA4CAD787}" type="slidenum">
              <a:rPr lang="ar-EG" smtClean="0"/>
              <a:pPr>
                <a:defRPr/>
              </a:pPr>
              <a:t>3</a:t>
            </a:fld>
            <a:endParaRPr lang="ar-EG"/>
          </a:p>
        </p:txBody>
      </p:sp>
    </p:spTree>
    <p:extLst>
      <p:ext uri="{BB962C8B-B14F-4D97-AF65-F5344CB8AC3E}">
        <p14:creationId xmlns:p14="http://schemas.microsoft.com/office/powerpoint/2010/main" val="1816972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defRPr/>
            </a:pPr>
            <a:fld id="{B4BFE23C-6799-4E5B-9A31-BB90D2A6A37F}" type="datetimeFigureOut">
              <a:rPr lang="ar-EG" smtClean="0"/>
              <a:pPr>
                <a:defRPr/>
              </a:pPr>
              <a:t>28/07/1441</a:t>
            </a:fld>
            <a:endParaRPr lang="ar-EG"/>
          </a:p>
        </p:txBody>
      </p:sp>
      <p:sp>
        <p:nvSpPr>
          <p:cNvPr id="17" name="Footer Placeholder 16"/>
          <p:cNvSpPr>
            <a:spLocks noGrp="1"/>
          </p:cNvSpPr>
          <p:nvPr>
            <p:ph type="ftr" sz="quarter" idx="11"/>
          </p:nvPr>
        </p:nvSpPr>
        <p:spPr/>
        <p:txBody>
          <a:bodyPr/>
          <a:lstStyle/>
          <a:p>
            <a:pPr>
              <a:defRPr/>
            </a:pPr>
            <a:endParaRPr lang="ar-EG"/>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pPr>
              <a:defRPr/>
            </a:pPr>
            <a:fld id="{0816D675-6701-4968-8D55-4397CEBEF0A9}" type="slidenum">
              <a:rPr lang="ar-EG" smtClean="0"/>
              <a:pPr>
                <a:defRPr/>
              </a:pPr>
              <a:t>‹#›</a:t>
            </a:fld>
            <a:endParaRPr lang="ar-EG"/>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B4BFE23C-6799-4E5B-9A31-BB90D2A6A37F}" type="datetimeFigureOut">
              <a:rPr lang="ar-EG" smtClean="0"/>
              <a:pPr>
                <a:defRPr/>
              </a:pPr>
              <a:t>28/07/1441</a:t>
            </a:fld>
            <a:endParaRPr lang="ar-EG"/>
          </a:p>
        </p:txBody>
      </p:sp>
      <p:sp>
        <p:nvSpPr>
          <p:cNvPr id="5" name="Footer Placeholder 4"/>
          <p:cNvSpPr>
            <a:spLocks noGrp="1"/>
          </p:cNvSpPr>
          <p:nvPr>
            <p:ph type="ftr" sz="quarter" idx="11"/>
          </p:nvPr>
        </p:nvSpPr>
        <p:spPr/>
        <p:txBody>
          <a:bodyPr/>
          <a:lstStyle/>
          <a:p>
            <a:pPr>
              <a:defRPr/>
            </a:pPr>
            <a:endParaRPr lang="ar-EG"/>
          </a:p>
        </p:txBody>
      </p:sp>
      <p:sp>
        <p:nvSpPr>
          <p:cNvPr id="6" name="Slide Number Placeholder 5"/>
          <p:cNvSpPr>
            <a:spLocks noGrp="1"/>
          </p:cNvSpPr>
          <p:nvPr>
            <p:ph type="sldNum" sz="quarter" idx="12"/>
          </p:nvPr>
        </p:nvSpPr>
        <p:spPr/>
        <p:txBody>
          <a:bodyPr/>
          <a:lstStyle/>
          <a:p>
            <a:pPr>
              <a:defRPr/>
            </a:pPr>
            <a:fld id="{0816D675-6701-4968-8D55-4397CEBEF0A9}" type="slidenum">
              <a:rPr lang="ar-EG" smtClean="0"/>
              <a:pPr>
                <a:defRPr/>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B4BFE23C-6799-4E5B-9A31-BB90D2A6A37F}" type="datetimeFigureOut">
              <a:rPr lang="ar-EG" smtClean="0"/>
              <a:pPr>
                <a:defRPr/>
              </a:pPr>
              <a:t>28/07/1441</a:t>
            </a:fld>
            <a:endParaRPr lang="ar-EG"/>
          </a:p>
        </p:txBody>
      </p:sp>
      <p:sp>
        <p:nvSpPr>
          <p:cNvPr id="5" name="Footer Placeholder 4"/>
          <p:cNvSpPr>
            <a:spLocks noGrp="1"/>
          </p:cNvSpPr>
          <p:nvPr>
            <p:ph type="ftr" sz="quarter" idx="11"/>
          </p:nvPr>
        </p:nvSpPr>
        <p:spPr/>
        <p:txBody>
          <a:bodyPr/>
          <a:lstStyle/>
          <a:p>
            <a:pPr>
              <a:defRPr/>
            </a:pPr>
            <a:endParaRPr lang="ar-EG"/>
          </a:p>
        </p:txBody>
      </p:sp>
      <p:sp>
        <p:nvSpPr>
          <p:cNvPr id="6" name="Slide Number Placeholder 5"/>
          <p:cNvSpPr>
            <a:spLocks noGrp="1"/>
          </p:cNvSpPr>
          <p:nvPr>
            <p:ph type="sldNum" sz="quarter" idx="12"/>
          </p:nvPr>
        </p:nvSpPr>
        <p:spPr/>
        <p:txBody>
          <a:bodyPr/>
          <a:lstStyle/>
          <a:p>
            <a:pPr>
              <a:defRPr/>
            </a:pPr>
            <a:fld id="{0816D675-6701-4968-8D55-4397CEBEF0A9}" type="slidenum">
              <a:rPr lang="ar-EG" smtClean="0"/>
              <a:pPr>
                <a:defRPr/>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defRPr/>
            </a:pPr>
            <a:fld id="{B4BFE23C-6799-4E5B-9A31-BB90D2A6A37F}" type="datetimeFigureOut">
              <a:rPr lang="ar-EG" smtClean="0"/>
              <a:pPr>
                <a:defRPr/>
              </a:pPr>
              <a:t>28/07/1441</a:t>
            </a:fld>
            <a:endParaRPr lang="ar-EG"/>
          </a:p>
        </p:txBody>
      </p:sp>
      <p:sp>
        <p:nvSpPr>
          <p:cNvPr id="5" name="Footer Placeholder 4"/>
          <p:cNvSpPr>
            <a:spLocks noGrp="1"/>
          </p:cNvSpPr>
          <p:nvPr>
            <p:ph type="ftr" sz="quarter" idx="11"/>
          </p:nvPr>
        </p:nvSpPr>
        <p:spPr/>
        <p:txBody>
          <a:bodyPr/>
          <a:lstStyle/>
          <a:p>
            <a:pPr>
              <a:defRPr/>
            </a:pPr>
            <a:endParaRPr lang="ar-EG"/>
          </a:p>
        </p:txBody>
      </p:sp>
      <p:sp>
        <p:nvSpPr>
          <p:cNvPr id="6" name="Slide Number Placeholder 5"/>
          <p:cNvSpPr>
            <a:spLocks noGrp="1"/>
          </p:cNvSpPr>
          <p:nvPr>
            <p:ph type="sldNum" sz="quarter" idx="12"/>
          </p:nvPr>
        </p:nvSpPr>
        <p:spPr/>
        <p:txBody>
          <a:bodyPr/>
          <a:lstStyle/>
          <a:p>
            <a:pPr>
              <a:defRPr/>
            </a:pPr>
            <a:fld id="{0816D675-6701-4968-8D55-4397CEBEF0A9}" type="slidenum">
              <a:rPr lang="ar-EG" smtClean="0"/>
              <a:pPr>
                <a:defRPr/>
              </a:pPr>
              <a:t>‹#›</a:t>
            </a:fld>
            <a:endParaRPr lang="ar-EG"/>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fld id="{B4BFE23C-6799-4E5B-9A31-BB90D2A6A37F}" type="datetimeFigureOut">
              <a:rPr lang="ar-EG" smtClean="0"/>
              <a:pPr>
                <a:defRPr/>
              </a:pPr>
              <a:t>28/07/1441</a:t>
            </a:fld>
            <a:endParaRPr lang="ar-EG"/>
          </a:p>
        </p:txBody>
      </p:sp>
      <p:sp>
        <p:nvSpPr>
          <p:cNvPr id="5" name="Footer Placeholder 4"/>
          <p:cNvSpPr>
            <a:spLocks noGrp="1"/>
          </p:cNvSpPr>
          <p:nvPr>
            <p:ph type="ftr" sz="quarter" idx="11"/>
          </p:nvPr>
        </p:nvSpPr>
        <p:spPr>
          <a:xfrm>
            <a:off x="800100" y="6172200"/>
            <a:ext cx="4000500" cy="457200"/>
          </a:xfrm>
        </p:spPr>
        <p:txBody>
          <a:bodyPr/>
          <a:lstStyle/>
          <a:p>
            <a:pPr>
              <a:defRPr/>
            </a:pPr>
            <a:endParaRPr lang="ar-EG"/>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pPr>
              <a:defRPr/>
            </a:pPr>
            <a:fld id="{0816D675-6701-4968-8D55-4397CEBEF0A9}" type="slidenum">
              <a:rPr lang="ar-EG" smtClean="0"/>
              <a:pPr>
                <a:defRPr/>
              </a:pPr>
              <a:t>‹#›</a:t>
            </a:fld>
            <a:endParaRPr lang="ar-EG"/>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defRPr/>
            </a:pPr>
            <a:fld id="{B4BFE23C-6799-4E5B-9A31-BB90D2A6A37F}" type="datetimeFigureOut">
              <a:rPr lang="ar-EG" smtClean="0"/>
              <a:pPr>
                <a:defRPr/>
              </a:pPr>
              <a:t>28/07/1441</a:t>
            </a:fld>
            <a:endParaRPr lang="ar-EG"/>
          </a:p>
        </p:txBody>
      </p:sp>
      <p:sp>
        <p:nvSpPr>
          <p:cNvPr id="6" name="Footer Placeholder 5"/>
          <p:cNvSpPr>
            <a:spLocks noGrp="1"/>
          </p:cNvSpPr>
          <p:nvPr>
            <p:ph type="ftr" sz="quarter" idx="11"/>
          </p:nvPr>
        </p:nvSpPr>
        <p:spPr/>
        <p:txBody>
          <a:bodyPr/>
          <a:lstStyle/>
          <a:p>
            <a:pPr>
              <a:defRPr/>
            </a:pPr>
            <a:endParaRPr lang="ar-EG"/>
          </a:p>
        </p:txBody>
      </p:sp>
      <p:sp>
        <p:nvSpPr>
          <p:cNvPr id="7" name="Slide Number Placeholder 6"/>
          <p:cNvSpPr>
            <a:spLocks noGrp="1"/>
          </p:cNvSpPr>
          <p:nvPr>
            <p:ph type="sldNum" sz="quarter" idx="12"/>
          </p:nvPr>
        </p:nvSpPr>
        <p:spPr/>
        <p:txBody>
          <a:bodyPr/>
          <a:lstStyle/>
          <a:p>
            <a:pPr>
              <a:defRPr/>
            </a:pPr>
            <a:fld id="{0816D675-6701-4968-8D55-4397CEBEF0A9}" type="slidenum">
              <a:rPr lang="ar-EG" smtClean="0"/>
              <a:pPr>
                <a:defRPr/>
              </a:pPr>
              <a:t>‹#›</a:t>
            </a:fld>
            <a:endParaRPr lang="ar-EG"/>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defRPr/>
            </a:pPr>
            <a:fld id="{B4BFE23C-6799-4E5B-9A31-BB90D2A6A37F}" type="datetimeFigureOut">
              <a:rPr lang="ar-EG" smtClean="0"/>
              <a:pPr>
                <a:defRPr/>
              </a:pPr>
              <a:t>28/07/1441</a:t>
            </a:fld>
            <a:endParaRPr lang="ar-EG"/>
          </a:p>
        </p:txBody>
      </p:sp>
      <p:sp>
        <p:nvSpPr>
          <p:cNvPr id="8" name="Footer Placeholder 7"/>
          <p:cNvSpPr>
            <a:spLocks noGrp="1"/>
          </p:cNvSpPr>
          <p:nvPr>
            <p:ph type="ftr" sz="quarter" idx="11"/>
          </p:nvPr>
        </p:nvSpPr>
        <p:spPr/>
        <p:txBody>
          <a:bodyPr/>
          <a:lstStyle/>
          <a:p>
            <a:pPr>
              <a:defRPr/>
            </a:pPr>
            <a:endParaRPr lang="ar-EG"/>
          </a:p>
        </p:txBody>
      </p:sp>
      <p:sp>
        <p:nvSpPr>
          <p:cNvPr id="9" name="Slide Number Placeholder 8"/>
          <p:cNvSpPr>
            <a:spLocks noGrp="1"/>
          </p:cNvSpPr>
          <p:nvPr>
            <p:ph type="sldNum" sz="quarter" idx="12"/>
          </p:nvPr>
        </p:nvSpPr>
        <p:spPr/>
        <p:txBody>
          <a:bodyPr/>
          <a:lstStyle/>
          <a:p>
            <a:pPr>
              <a:defRPr/>
            </a:pPr>
            <a:fld id="{0816D675-6701-4968-8D55-4397CEBEF0A9}" type="slidenum">
              <a:rPr lang="ar-EG" smtClean="0"/>
              <a:pPr>
                <a:defRPr/>
              </a:pPr>
              <a:t>‹#›</a:t>
            </a:fld>
            <a:endParaRPr lang="ar-EG"/>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fld id="{B4BFE23C-6799-4E5B-9A31-BB90D2A6A37F}" type="datetimeFigureOut">
              <a:rPr lang="ar-EG" smtClean="0"/>
              <a:pPr>
                <a:defRPr/>
              </a:pPr>
              <a:t>28/07/1441</a:t>
            </a:fld>
            <a:endParaRPr lang="ar-EG"/>
          </a:p>
        </p:txBody>
      </p:sp>
      <p:sp>
        <p:nvSpPr>
          <p:cNvPr id="4" name="Footer Placeholder 3"/>
          <p:cNvSpPr>
            <a:spLocks noGrp="1"/>
          </p:cNvSpPr>
          <p:nvPr>
            <p:ph type="ftr" sz="quarter" idx="11"/>
          </p:nvPr>
        </p:nvSpPr>
        <p:spPr/>
        <p:txBody>
          <a:bodyPr/>
          <a:lstStyle/>
          <a:p>
            <a:pPr>
              <a:defRPr/>
            </a:pPr>
            <a:endParaRPr lang="ar-EG"/>
          </a:p>
        </p:txBody>
      </p:sp>
      <p:sp>
        <p:nvSpPr>
          <p:cNvPr id="5" name="Slide Number Placeholder 4"/>
          <p:cNvSpPr>
            <a:spLocks noGrp="1"/>
          </p:cNvSpPr>
          <p:nvPr>
            <p:ph type="sldNum" sz="quarter" idx="12"/>
          </p:nvPr>
        </p:nvSpPr>
        <p:spPr/>
        <p:txBody>
          <a:bodyPr/>
          <a:lstStyle/>
          <a:p>
            <a:pPr>
              <a:defRPr/>
            </a:pPr>
            <a:fld id="{0816D675-6701-4968-8D55-4397CEBEF0A9}" type="slidenum">
              <a:rPr lang="ar-EG" smtClean="0"/>
              <a:pPr>
                <a:defRPr/>
              </a:pPr>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4BFE23C-6799-4E5B-9A31-BB90D2A6A37F}" type="datetimeFigureOut">
              <a:rPr lang="ar-EG" smtClean="0"/>
              <a:pPr>
                <a:defRPr/>
              </a:pPr>
              <a:t>28/07/1441</a:t>
            </a:fld>
            <a:endParaRPr lang="ar-EG"/>
          </a:p>
        </p:txBody>
      </p:sp>
      <p:sp>
        <p:nvSpPr>
          <p:cNvPr id="3" name="Footer Placeholder 2"/>
          <p:cNvSpPr>
            <a:spLocks noGrp="1"/>
          </p:cNvSpPr>
          <p:nvPr>
            <p:ph type="ftr" sz="quarter" idx="11"/>
          </p:nvPr>
        </p:nvSpPr>
        <p:spPr/>
        <p:txBody>
          <a:bodyPr/>
          <a:lstStyle/>
          <a:p>
            <a:pPr>
              <a:defRPr/>
            </a:pPr>
            <a:endParaRPr lang="ar-EG"/>
          </a:p>
        </p:txBody>
      </p:sp>
      <p:sp>
        <p:nvSpPr>
          <p:cNvPr id="4" name="Slide Number Placeholder 3"/>
          <p:cNvSpPr>
            <a:spLocks noGrp="1"/>
          </p:cNvSpPr>
          <p:nvPr>
            <p:ph type="sldNum" sz="quarter" idx="12"/>
          </p:nvPr>
        </p:nvSpPr>
        <p:spPr/>
        <p:txBody>
          <a:bodyPr/>
          <a:lstStyle/>
          <a:p>
            <a:pPr>
              <a:defRPr/>
            </a:pPr>
            <a:fld id="{0816D675-6701-4968-8D55-4397CEBEF0A9}" type="slidenum">
              <a:rPr lang="ar-EG" smtClean="0"/>
              <a:pPr>
                <a:defRPr/>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B4BFE23C-6799-4E5B-9A31-BB90D2A6A37F}" type="datetimeFigureOut">
              <a:rPr lang="ar-EG" smtClean="0"/>
              <a:pPr>
                <a:defRPr/>
              </a:pPr>
              <a:t>28/07/1441</a:t>
            </a:fld>
            <a:endParaRPr lang="ar-EG"/>
          </a:p>
        </p:txBody>
      </p:sp>
      <p:sp>
        <p:nvSpPr>
          <p:cNvPr id="6" name="Footer Placeholder 5"/>
          <p:cNvSpPr>
            <a:spLocks noGrp="1"/>
          </p:cNvSpPr>
          <p:nvPr>
            <p:ph type="ftr" sz="quarter" idx="11"/>
          </p:nvPr>
        </p:nvSpPr>
        <p:spPr/>
        <p:txBody>
          <a:bodyPr/>
          <a:lstStyle/>
          <a:p>
            <a:pPr>
              <a:defRPr/>
            </a:pPr>
            <a:endParaRPr lang="ar-EG"/>
          </a:p>
        </p:txBody>
      </p:sp>
      <p:sp>
        <p:nvSpPr>
          <p:cNvPr id="7" name="Slide Number Placeholder 6"/>
          <p:cNvSpPr>
            <a:spLocks noGrp="1"/>
          </p:cNvSpPr>
          <p:nvPr>
            <p:ph type="sldNum" sz="quarter" idx="12"/>
          </p:nvPr>
        </p:nvSpPr>
        <p:spPr/>
        <p:txBody>
          <a:bodyPr/>
          <a:lstStyle/>
          <a:p>
            <a:pPr>
              <a:defRPr/>
            </a:pPr>
            <a:fld id="{0816D675-6701-4968-8D55-4397CEBEF0A9}" type="slidenum">
              <a:rPr lang="ar-EG" smtClean="0"/>
              <a:pPr>
                <a:defRPr/>
              </a:pPr>
              <a:t>‹#›</a:t>
            </a:fld>
            <a:endParaRPr lang="ar-EG"/>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B4BFE23C-6799-4E5B-9A31-BB90D2A6A37F}" type="datetimeFigureOut">
              <a:rPr lang="ar-EG" smtClean="0"/>
              <a:pPr>
                <a:defRPr/>
              </a:pPr>
              <a:t>28/07/1441</a:t>
            </a:fld>
            <a:endParaRPr lang="ar-EG"/>
          </a:p>
        </p:txBody>
      </p:sp>
      <p:sp>
        <p:nvSpPr>
          <p:cNvPr id="6" name="Footer Placeholder 5"/>
          <p:cNvSpPr>
            <a:spLocks noGrp="1"/>
          </p:cNvSpPr>
          <p:nvPr>
            <p:ph type="ftr" sz="quarter" idx="11"/>
          </p:nvPr>
        </p:nvSpPr>
        <p:spPr>
          <a:xfrm>
            <a:off x="914400" y="6172200"/>
            <a:ext cx="3886200" cy="457200"/>
          </a:xfrm>
        </p:spPr>
        <p:txBody>
          <a:bodyPr/>
          <a:lstStyle/>
          <a:p>
            <a:pPr>
              <a:defRPr/>
            </a:pPr>
            <a:endParaRPr lang="ar-EG"/>
          </a:p>
        </p:txBody>
      </p:sp>
      <p:sp>
        <p:nvSpPr>
          <p:cNvPr id="7" name="Slide Number Placeholder 6"/>
          <p:cNvSpPr>
            <a:spLocks noGrp="1"/>
          </p:cNvSpPr>
          <p:nvPr>
            <p:ph type="sldNum" sz="quarter" idx="12"/>
          </p:nvPr>
        </p:nvSpPr>
        <p:spPr>
          <a:xfrm>
            <a:off x="146304" y="6208776"/>
            <a:ext cx="457200" cy="457200"/>
          </a:xfrm>
        </p:spPr>
        <p:txBody>
          <a:bodyPr/>
          <a:lstStyle/>
          <a:p>
            <a:pPr>
              <a:defRPr/>
            </a:pPr>
            <a:fld id="{0816D675-6701-4968-8D55-4397CEBEF0A9}" type="slidenum">
              <a:rPr lang="ar-EG" smtClean="0"/>
              <a:pPr>
                <a:defRPr/>
              </a:pPr>
              <a:t>‹#›</a:t>
            </a:fld>
            <a:endParaRPr lang="ar-EG"/>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a:defRPr/>
            </a:pPr>
            <a:fld id="{B4BFE23C-6799-4E5B-9A31-BB90D2A6A37F}" type="datetimeFigureOut">
              <a:rPr lang="ar-EG" smtClean="0"/>
              <a:pPr>
                <a:defRPr/>
              </a:pPr>
              <a:t>28/07/1441</a:t>
            </a:fld>
            <a:endParaRPr lang="ar-EG"/>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defRPr/>
            </a:pPr>
            <a:endParaRPr lang="ar-EG"/>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a:defRPr/>
            </a:pPr>
            <a:fld id="{0816D675-6701-4968-8D55-4397CEBEF0A9}" type="slidenum">
              <a:rPr lang="ar-EG" smtClean="0"/>
              <a:pPr>
                <a:defRPr/>
              </a:pPr>
              <a:t>‹#›</a:t>
            </a:fld>
            <a:endParaRPr lang="ar-EG"/>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4000" kern="1200">
          <a:solidFill>
            <a:schemeClr val="tx2"/>
          </a:solidFill>
          <a:latin typeface="+mj-lt"/>
          <a:ea typeface="+mj-ea"/>
          <a:cs typeface="+mj-cs"/>
        </a:defRPr>
      </a:lvl1pPr>
    </p:titleStyle>
    <p:bodyStyle>
      <a:lvl1pPr marL="274320" indent="-274320" algn="r" rtl="1"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r" rtl="1"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r" rtl="1"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r" rtl="1"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r" rtl="1"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r" rtl="1"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r" rtl="1"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r" rtl="1"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6.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Dell\Pictures\New folder\photoooo\409756_373051502771965_1230967127_n.jpg"/>
          <p:cNvPicPr>
            <a:picLocks noChangeAspect="1" noChangeArrowheads="1"/>
          </p:cNvPicPr>
          <p:nvPr/>
        </p:nvPicPr>
        <p:blipFill>
          <a:blip r:embed="rId2" cstate="print">
            <a:duotone>
              <a:schemeClr val="bg2">
                <a:shade val="45000"/>
                <a:satMod val="135000"/>
              </a:schemeClr>
              <a:prstClr val="white"/>
            </a:duotone>
          </a:blip>
          <a:stretch>
            <a:fillRect/>
          </a:stretch>
        </p:blipFill>
        <p:spPr bwMode="auto">
          <a:xfrm>
            <a:off x="0" y="0"/>
            <a:ext cx="9144000" cy="6858000"/>
          </a:xfrm>
          <a:prstGeom prst="rect">
            <a:avLst/>
          </a:prstGeom>
          <a:noFill/>
          <a:ln>
            <a:noFill/>
          </a:ln>
        </p:spPr>
      </p:pic>
      <p:pic>
        <p:nvPicPr>
          <p:cNvPr id="1028" name="Picture 4" descr="C:\Users\Dell\Pictures\New folder\_mg_1997.jpg"/>
          <p:cNvPicPr>
            <a:picLocks noChangeAspect="1" noChangeArrowheads="1"/>
          </p:cNvPicPr>
          <p:nvPr/>
        </p:nvPicPr>
        <p:blipFill>
          <a:blip r:embed="rId3" cstate="print">
            <a:duotone>
              <a:schemeClr val="bg2">
                <a:shade val="45000"/>
                <a:satMod val="135000"/>
              </a:schemeClr>
              <a:prstClr val="white"/>
            </a:duotone>
          </a:blip>
          <a:srcRect/>
          <a:stretch>
            <a:fillRect/>
          </a:stretch>
        </p:blipFill>
        <p:spPr bwMode="auto">
          <a:xfrm>
            <a:off x="755576" y="260648"/>
            <a:ext cx="8064896" cy="6048672"/>
          </a:xfrm>
          <a:prstGeom prst="rect">
            <a:avLst/>
          </a:prstGeom>
          <a:ln>
            <a:noFill/>
          </a:ln>
          <a:effectLst>
            <a:softEdge rad="635000"/>
          </a:effectLst>
          <a:scene3d>
            <a:camera prst="perspectiveContrastingRightFacing"/>
            <a:lightRig rig="threePt" dir="t"/>
          </a:scene3d>
        </p:spPr>
      </p:pic>
      <p:graphicFrame>
        <p:nvGraphicFramePr>
          <p:cNvPr id="2" name="Table 1"/>
          <p:cNvGraphicFramePr>
            <a:graphicFrameLocks noGrp="1"/>
          </p:cNvGraphicFramePr>
          <p:nvPr>
            <p:extLst>
              <p:ext uri="{D42A27DB-BD31-4B8C-83A1-F6EECF244321}">
                <p14:modId xmlns:p14="http://schemas.microsoft.com/office/powerpoint/2010/main" val="1754749044"/>
              </p:ext>
            </p:extLst>
          </p:nvPr>
        </p:nvGraphicFramePr>
        <p:xfrm>
          <a:off x="328613" y="1628775"/>
          <a:ext cx="8485187" cy="4897478"/>
        </p:xfrm>
        <a:graphic>
          <a:graphicData uri="http://schemas.openxmlformats.org/drawingml/2006/table">
            <a:tbl>
              <a:tblPr rtl="1"/>
              <a:tblGrid>
                <a:gridCol w="2017724"/>
                <a:gridCol w="2263771"/>
                <a:gridCol w="2106608"/>
                <a:gridCol w="2097084"/>
              </a:tblGrid>
              <a:tr h="4617062">
                <a:tc gridSpan="4">
                  <a:txBody>
                    <a:bodyPr/>
                    <a:lstStyle/>
                    <a:p>
                      <a:pPr algn="ctr" rtl="1"/>
                      <a:endParaRPr lang="ar-EG" sz="2800" b="1" kern="1200" dirty="0" smtClean="0">
                        <a:solidFill>
                          <a:schemeClr val="tx1"/>
                        </a:solidFill>
                        <a:effectLst/>
                        <a:latin typeface="Angsana New" pitchFamily="18" charset="-34"/>
                        <a:ea typeface="+mn-ea"/>
                        <a:cs typeface="+mj-cs"/>
                      </a:endParaRPr>
                    </a:p>
                    <a:p>
                      <a:pPr algn="ctr" rtl="0"/>
                      <a:r>
                        <a:rPr lang="ar-EG" sz="5400" b="1" kern="1200" dirty="0" smtClean="0">
                          <a:solidFill>
                            <a:schemeClr val="tx1"/>
                          </a:solidFill>
                          <a:effectLst/>
                          <a:latin typeface="+mn-lt"/>
                          <a:ea typeface="+mn-ea"/>
                          <a:cs typeface="+mn-cs"/>
                        </a:rPr>
                        <a:t>الفوائد الدورية (2)</a:t>
                      </a:r>
                      <a:endParaRPr lang="en-US" sz="5400" b="1" kern="1200" dirty="0" smtClean="0">
                        <a:solidFill>
                          <a:schemeClr val="tx1"/>
                        </a:solidFill>
                        <a:effectLst/>
                        <a:latin typeface="+mn-lt"/>
                        <a:ea typeface="+mn-ea"/>
                        <a:cs typeface="+mn-cs"/>
                      </a:endParaRPr>
                    </a:p>
                    <a:p>
                      <a:pPr algn="ctr" rtl="0"/>
                      <a:r>
                        <a:rPr lang="ar-EG" sz="1800" kern="1200" dirty="0" smtClean="0">
                          <a:solidFill>
                            <a:schemeClr val="tx1"/>
                          </a:solidFill>
                          <a:effectLst/>
                          <a:latin typeface="+mn-lt"/>
                          <a:ea typeface="+mn-ea"/>
                          <a:cs typeface="+mn-cs"/>
                        </a:rPr>
                        <a:t> </a:t>
                      </a:r>
                      <a:endParaRPr lang="en-US" sz="1800" kern="1200" dirty="0" smtClean="0">
                        <a:solidFill>
                          <a:schemeClr val="tx1"/>
                        </a:solidFill>
                        <a:effectLst/>
                        <a:latin typeface="+mn-lt"/>
                        <a:ea typeface="+mn-ea"/>
                        <a:cs typeface="+mn-cs"/>
                      </a:endParaRPr>
                    </a:p>
                    <a:p>
                      <a:pPr algn="ctr" rtl="1"/>
                      <a:endParaRPr lang="en-US" sz="1800" kern="1200" dirty="0" smtClean="0">
                        <a:solidFill>
                          <a:schemeClr val="tx1"/>
                        </a:solidFill>
                        <a:effectLst/>
                        <a:latin typeface="+mn-lt"/>
                        <a:ea typeface="+mn-ea"/>
                        <a:cs typeface="+mn-cs"/>
                      </a:endParaRPr>
                    </a:p>
                    <a:p>
                      <a:pPr rtl="1"/>
                      <a:r>
                        <a:rPr lang="ar-EG" sz="1800" b="1" kern="1200" dirty="0" smtClean="0">
                          <a:solidFill>
                            <a:schemeClr val="tx1"/>
                          </a:solidFill>
                          <a:effectLst/>
                          <a:latin typeface="+mn-lt"/>
                          <a:ea typeface="+mn-ea"/>
                          <a:cs typeface="+mn-cs"/>
                        </a:rPr>
                        <a:t> </a:t>
                      </a:r>
                      <a:r>
                        <a:rPr lang="en-US" sz="1800" b="1" kern="1200" dirty="0" smtClean="0">
                          <a:solidFill>
                            <a:schemeClr val="tx1"/>
                          </a:solidFill>
                          <a:effectLst/>
                          <a:latin typeface="+mn-lt"/>
                          <a:ea typeface="+mn-ea"/>
                          <a:cs typeface="+mn-cs"/>
                        </a:rPr>
                        <a:t> </a:t>
                      </a:r>
                      <a:endParaRPr lang="en-US" sz="1800" kern="1200" dirty="0" smtClean="0">
                        <a:solidFill>
                          <a:schemeClr val="tx1"/>
                        </a:solidFill>
                        <a:effectLst/>
                        <a:latin typeface="+mn-lt"/>
                        <a:ea typeface="+mn-ea"/>
                        <a:cs typeface="+mn-cs"/>
                      </a:endParaRPr>
                    </a:p>
                    <a:p>
                      <a:pPr algn="ctr" rtl="0"/>
                      <a:r>
                        <a:rPr lang="ar-EG" sz="1800" b="1" kern="1200" dirty="0" smtClean="0">
                          <a:solidFill>
                            <a:schemeClr val="tx1"/>
                          </a:solidFill>
                          <a:effectLst/>
                          <a:latin typeface="+mn-lt"/>
                          <a:ea typeface="+mn-ea"/>
                          <a:cs typeface="+mn-cs"/>
                        </a:rPr>
                        <a:t>أ.د/ محمد محمد محمد عطا</a:t>
                      </a:r>
                      <a:endParaRPr lang="en-US" sz="1800" kern="1200" dirty="0" smtClean="0">
                        <a:solidFill>
                          <a:schemeClr val="tx1"/>
                        </a:solidFill>
                        <a:effectLst/>
                        <a:latin typeface="+mn-lt"/>
                        <a:ea typeface="+mn-ea"/>
                        <a:cs typeface="+mn-cs"/>
                      </a:endParaRPr>
                    </a:p>
                    <a:p>
                      <a:pPr marL="0" marR="0" lvl="0" indent="0" algn="ctr" defTabSz="914400" rtl="1" eaLnBrk="1" fontAlgn="base" latinLnBrk="0" hangingPunct="1">
                        <a:lnSpc>
                          <a:spcPct val="115000"/>
                        </a:lnSpc>
                        <a:spcBef>
                          <a:spcPct val="0"/>
                        </a:spcBef>
                        <a:spcAft>
                          <a:spcPct val="0"/>
                        </a:spcAft>
                        <a:buClrTx/>
                        <a:buSzTx/>
                        <a:buFontTx/>
                        <a:buNone/>
                        <a:tabLst/>
                      </a:pPr>
                      <a:endParaRPr kumimoji="0" lang="en-US" sz="2000" b="1" i="0" u="none" strike="noStrike" cap="none" normalizeH="0" baseline="0" dirty="0" smtClean="0">
                        <a:ln>
                          <a:noFill/>
                        </a:ln>
                        <a:solidFill>
                          <a:schemeClr val="tx1"/>
                        </a:solidFill>
                        <a:effectLst/>
                        <a:latin typeface="Calibri" pitchFamily="34" charset="0"/>
                        <a:cs typeface="Calibri"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bg1"/>
                    </a:solidFill>
                  </a:tcPr>
                </a:tc>
                <a:tc hMerge="1">
                  <a:txBody>
                    <a:bodyPr/>
                    <a:lstStyle/>
                    <a:p>
                      <a:pPr rtl="1"/>
                      <a:endParaRPr lang="ar-EG"/>
                    </a:p>
                  </a:txBody>
                  <a:tcPr/>
                </a:tc>
                <a:tc hMerge="1">
                  <a:txBody>
                    <a:bodyPr/>
                    <a:lstStyle/>
                    <a:p>
                      <a:pPr rtl="1"/>
                      <a:endParaRPr lang="ar-EG" dirty="0"/>
                    </a:p>
                  </a:txBody>
                  <a:tcPr/>
                </a:tc>
                <a:tc hMerge="1">
                  <a:txBody>
                    <a:bodyPr/>
                    <a:lstStyle/>
                    <a:p>
                      <a:pPr rtl="1"/>
                      <a:endParaRPr lang="ar-EG" dirty="0"/>
                    </a:p>
                  </a:txBody>
                  <a:tcPr/>
                </a:tc>
              </a:tr>
              <a:tr h="280376">
                <a:tc>
                  <a:txBody>
                    <a:bodyPr/>
                    <a:lstStyle/>
                    <a:p>
                      <a:pPr marL="0" marR="0" lvl="0" indent="0" algn="ctr" defTabSz="914400" rtl="1" eaLnBrk="1" fontAlgn="base" latinLnBrk="0" hangingPunct="1">
                        <a:lnSpc>
                          <a:spcPct val="115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Calibri" pitchFamily="34" charset="0"/>
                        <a:cs typeface="Calibri"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15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Calibri" pitchFamily="34" charset="0"/>
                        <a:cs typeface="Calibri"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15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Calibri" pitchFamily="34" charset="0"/>
                        <a:cs typeface="Calibri"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15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Calibri" pitchFamily="34" charset="0"/>
                        <a:cs typeface="Calibri" pitchFamily="34"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bg1"/>
                    </a:solidFill>
                  </a:tcPr>
                </a:tc>
              </a:tr>
            </a:tbl>
          </a:graphicData>
        </a:graphic>
      </p:graphicFrame>
      <p:pic>
        <p:nvPicPr>
          <p:cNvPr id="3090" name="صورة 7" descr="الوصف: 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2625" y="188913"/>
            <a:ext cx="122555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1" name="Picture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19925" y="188913"/>
            <a:ext cx="1296988"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Dell\Pictures\New folder\photoooo\103255499169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5" y="0"/>
            <a:ext cx="9140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mc:AlternateContent xmlns:mc="http://schemas.openxmlformats.org/markup-compatibility/2006" xmlns:a14="http://schemas.microsoft.com/office/drawing/2010/main">
        <mc:Choice Requires="a14">
          <p:sp>
            <p:nvSpPr>
              <p:cNvPr id="2" name="Rectangle 1"/>
              <p:cNvSpPr/>
              <p:nvPr/>
            </p:nvSpPr>
            <p:spPr>
              <a:xfrm>
                <a:off x="505135" y="332656"/>
                <a:ext cx="8136904" cy="5712846"/>
              </a:xfrm>
              <a:prstGeom prst="rect">
                <a:avLst/>
              </a:prstGeom>
            </p:spPr>
            <p:txBody>
              <a:bodyPr wrap="square">
                <a:spAutoFit/>
              </a:bodyPr>
              <a:lstStyle/>
              <a:p>
                <a:r>
                  <a:rPr lang="ar-EG" sz="2400" dirty="0" smtClean="0"/>
                  <a:t>فوائد تأخير الأصل = أ </a:t>
                </a:r>
                <a14:m>
                  <m:oMath xmlns:m="http://schemas.openxmlformats.org/officeDocument/2006/math">
                    <m:r>
                      <a:rPr lang="en-US" sz="2400">
                        <a:latin typeface="Cambria Math"/>
                      </a:rPr>
                      <m:t>×</m:t>
                    </m:r>
                  </m:oMath>
                </a14:m>
                <a:r>
                  <a:rPr lang="ar-EG" sz="2400" dirty="0"/>
                  <a:t> مدة التأخير </a:t>
                </a:r>
                <a14:m>
                  <m:oMath xmlns:m="http://schemas.openxmlformats.org/officeDocument/2006/math">
                    <m:r>
                      <a:rPr lang="en-US" sz="2400">
                        <a:latin typeface="Cambria Math"/>
                      </a:rPr>
                      <m:t>×</m:t>
                    </m:r>
                  </m:oMath>
                </a14:m>
                <a:r>
                  <a:rPr lang="ar-EG" sz="2400" dirty="0"/>
                  <a:t> ع تأخير الأصل</a:t>
                </a:r>
                <a:endParaRPr lang="en-US" sz="2400" dirty="0"/>
              </a:p>
              <a:p>
                <a:pPr/>
                <a14:m>
                  <m:oMathPara xmlns:m="http://schemas.openxmlformats.org/officeDocument/2006/math">
                    <m:oMathParaPr>
                      <m:jc m:val="right"/>
                    </m:oMathParaPr>
                    <m:oMath xmlns:m="http://schemas.openxmlformats.org/officeDocument/2006/math">
                      <m:r>
                        <a:rPr lang="ar-EG" sz="2400">
                          <a:latin typeface="Cambria Math"/>
                        </a:rPr>
                        <m:t>جنيه</m:t>
                      </m:r>
                      <m:r>
                        <a:rPr lang="en-US" sz="2400">
                          <a:latin typeface="Cambria Math"/>
                        </a:rPr>
                        <m:t>831</m:t>
                      </m:r>
                      <m:r>
                        <a:rPr lang="en-US" sz="2400">
                          <a:latin typeface="Cambria Math"/>
                        </a:rPr>
                        <m:t>.</m:t>
                      </m:r>
                      <m:r>
                        <a:rPr lang="en-US" sz="2400">
                          <a:latin typeface="Cambria Math"/>
                        </a:rPr>
                        <m:t>25</m:t>
                      </m:r>
                      <m:r>
                        <a:rPr lang="en-US" sz="2400">
                          <a:latin typeface="Cambria Math"/>
                        </a:rPr>
                        <m:t>=</m:t>
                      </m:r>
                      <m:f>
                        <m:fPr>
                          <m:ctrlPr>
                            <a:rPr lang="en-US" sz="2400" i="1">
                              <a:latin typeface="Cambria Math"/>
                            </a:rPr>
                          </m:ctrlPr>
                        </m:fPr>
                        <m:num>
                          <m:r>
                            <a:rPr lang="en-US" sz="2400" i="1">
                              <a:latin typeface="Cambria Math"/>
                            </a:rPr>
                            <m:t>7</m:t>
                          </m:r>
                        </m:num>
                        <m:den>
                          <m:r>
                            <a:rPr lang="en-US" sz="2400" i="1">
                              <a:latin typeface="Cambria Math"/>
                            </a:rPr>
                            <m:t>12</m:t>
                          </m:r>
                        </m:den>
                      </m:f>
                      <m:r>
                        <a:rPr lang="en-US" sz="2400">
                          <a:latin typeface="Cambria Math"/>
                        </a:rPr>
                        <m:t>×</m:t>
                      </m:r>
                      <m:r>
                        <a:rPr lang="en-US" sz="2400">
                          <a:latin typeface="Cambria Math"/>
                        </a:rPr>
                        <m:t>0</m:t>
                      </m:r>
                      <m:r>
                        <a:rPr lang="en-US" sz="2400">
                          <a:latin typeface="Cambria Math"/>
                        </a:rPr>
                        <m:t>.</m:t>
                      </m:r>
                      <m:r>
                        <a:rPr lang="en-US" sz="2400">
                          <a:latin typeface="Cambria Math"/>
                        </a:rPr>
                        <m:t>075</m:t>
                      </m:r>
                      <m:r>
                        <a:rPr lang="en-US" sz="2400">
                          <a:latin typeface="Cambria Math"/>
                        </a:rPr>
                        <m:t>×</m:t>
                      </m:r>
                      <m:r>
                        <a:rPr lang="en-US" sz="2400">
                          <a:latin typeface="Cambria Math"/>
                        </a:rPr>
                        <m:t>19000</m:t>
                      </m:r>
                      <m:r>
                        <a:rPr lang="en-US" sz="2400" b="1">
                          <a:latin typeface="Cambria Math"/>
                        </a:rPr>
                        <m:t>=</m:t>
                      </m:r>
                      <m:r>
                        <a:rPr lang="en-US" sz="2400">
                          <a:latin typeface="Cambria Math"/>
                        </a:rPr>
                        <m:t> </m:t>
                      </m:r>
                      <m:r>
                        <a:rPr lang="ar-EG" sz="2400">
                          <a:latin typeface="Cambria Math"/>
                        </a:rPr>
                        <m:t>الأصل</m:t>
                      </m:r>
                      <m:r>
                        <a:rPr lang="ar-EG" sz="2400">
                          <a:latin typeface="Cambria Math"/>
                        </a:rPr>
                        <m:t> </m:t>
                      </m:r>
                      <m:r>
                        <a:rPr lang="ar-EG" sz="2400">
                          <a:latin typeface="Cambria Math"/>
                        </a:rPr>
                        <m:t>تأخير</m:t>
                      </m:r>
                      <m:r>
                        <a:rPr lang="ar-EG" sz="2400">
                          <a:latin typeface="Cambria Math"/>
                        </a:rPr>
                        <m:t> </m:t>
                      </m:r>
                      <m:r>
                        <a:rPr lang="ar-EG" sz="2400">
                          <a:latin typeface="Cambria Math"/>
                        </a:rPr>
                        <m:t>فوائد</m:t>
                      </m:r>
                    </m:oMath>
                  </m:oMathPara>
                </a14:m>
                <a:endParaRPr lang="en-US" sz="2000" dirty="0"/>
              </a:p>
              <a:p>
                <a:pPr/>
                <a14:m>
                  <m:oMathPara xmlns:m="http://schemas.openxmlformats.org/officeDocument/2006/math">
                    <m:oMathParaPr>
                      <m:jc m:val="right"/>
                    </m:oMathParaPr>
                    <m:oMath xmlns:m="http://schemas.openxmlformats.org/officeDocument/2006/math">
                      <m:r>
                        <a:rPr lang="ar-EG" sz="2000">
                          <a:latin typeface="Cambria Math"/>
                        </a:rPr>
                        <m:t>جنيه</m:t>
                      </m:r>
                      <m:r>
                        <a:rPr lang="ar-EG" sz="2000" i="1">
                          <a:latin typeface="Cambria Math"/>
                        </a:rPr>
                        <m:t> </m:t>
                      </m:r>
                      <m:r>
                        <a:rPr lang="en-US" sz="2000" i="1">
                          <a:latin typeface="Cambria Math"/>
                        </a:rPr>
                        <m:t>612</m:t>
                      </m:r>
                      <m:r>
                        <a:rPr lang="en-US" sz="2000" i="1">
                          <a:latin typeface="Cambria Math"/>
                        </a:rPr>
                        <m:t>.</m:t>
                      </m:r>
                      <m:r>
                        <a:rPr lang="en-US" sz="2000" i="1">
                          <a:latin typeface="Cambria Math"/>
                        </a:rPr>
                        <m:t>36</m:t>
                      </m:r>
                      <m:r>
                        <a:rPr lang="en-US" sz="2000" i="1">
                          <a:latin typeface="Cambria Math"/>
                        </a:rPr>
                        <m:t> =</m:t>
                      </m:r>
                      <m:f>
                        <m:fPr>
                          <m:ctrlPr>
                            <a:rPr lang="en-US" sz="2000" i="1">
                              <a:latin typeface="Cambria Math"/>
                            </a:rPr>
                          </m:ctrlPr>
                        </m:fPr>
                        <m:num>
                          <m:r>
                            <a:rPr lang="en-US" sz="2000">
                              <a:latin typeface="Cambria Math"/>
                            </a:rPr>
                            <m:t>27</m:t>
                          </m:r>
                          <m:r>
                            <a:rPr lang="en-US" sz="2000" i="1">
                              <a:latin typeface="Cambria Math"/>
                            </a:rPr>
                            <m:t> </m:t>
                          </m:r>
                          <m:r>
                            <a:rPr lang="en-US" sz="2000">
                              <a:latin typeface="Cambria Math"/>
                            </a:rPr>
                            <m:t>+</m:t>
                          </m:r>
                          <m:r>
                            <a:rPr lang="en-US" sz="2000">
                              <a:latin typeface="Cambria Math"/>
                            </a:rPr>
                            <m:t>51</m:t>
                          </m:r>
                        </m:num>
                        <m:den>
                          <m:r>
                            <a:rPr lang="en-US" sz="2000" i="1">
                              <a:latin typeface="Cambria Math"/>
                            </a:rPr>
                            <m:t>12</m:t>
                          </m:r>
                        </m:den>
                      </m:f>
                      <m:r>
                        <a:rPr lang="en-US" sz="2000" i="1">
                          <a:latin typeface="Cambria Math"/>
                        </a:rPr>
                        <m:t>× </m:t>
                      </m:r>
                      <m:r>
                        <a:rPr lang="ar-EG" sz="2000">
                          <a:latin typeface="Cambria Math"/>
                        </a:rPr>
                        <m:t>316</m:t>
                      </m:r>
                      <m:r>
                        <a:rPr lang="ar-EG" sz="2000">
                          <a:latin typeface="Cambria Math"/>
                        </a:rPr>
                        <m:t>.</m:t>
                      </m:r>
                      <m:r>
                        <a:rPr lang="ar-EG" sz="2000">
                          <a:latin typeface="Cambria Math"/>
                        </a:rPr>
                        <m:t>675</m:t>
                      </m:r>
                      <m:r>
                        <a:rPr lang="ar-EG" sz="2000">
                          <a:latin typeface="Cambria Math"/>
                        </a:rPr>
                        <m:t>×</m:t>
                      </m:r>
                      <m:r>
                        <a:rPr lang="ar-EG" sz="2000" i="1">
                          <a:latin typeface="Cambria Math"/>
                        </a:rPr>
                        <m:t> </m:t>
                      </m:r>
                      <m:r>
                        <a:rPr lang="en-US" sz="2000">
                          <a:latin typeface="Cambria Math"/>
                        </a:rPr>
                        <m:t>0</m:t>
                      </m:r>
                      <m:r>
                        <a:rPr lang="en-US" sz="2000">
                          <a:latin typeface="Cambria Math"/>
                        </a:rPr>
                        <m:t>.</m:t>
                      </m:r>
                      <m:r>
                        <a:rPr lang="en-US" sz="2000">
                          <a:latin typeface="Cambria Math"/>
                        </a:rPr>
                        <m:t>085</m:t>
                      </m:r>
                      <m:r>
                        <a:rPr lang="ar-EG" sz="2000" i="1">
                          <a:latin typeface="Cambria Math"/>
                        </a:rPr>
                        <m:t>  </m:t>
                      </m:r>
                      <m:r>
                        <a:rPr lang="en-US" sz="2000">
                          <a:latin typeface="Cambria Math"/>
                        </a:rPr>
                        <m:t>×</m:t>
                      </m:r>
                      <m:f>
                        <m:fPr>
                          <m:ctrlPr>
                            <a:rPr lang="en-US" sz="2000" i="1">
                              <a:latin typeface="Cambria Math"/>
                            </a:rPr>
                          </m:ctrlPr>
                        </m:fPr>
                        <m:num>
                          <m:r>
                            <a:rPr lang="en-US" sz="2000">
                              <a:latin typeface="Cambria Math"/>
                            </a:rPr>
                            <m:t>7</m:t>
                          </m:r>
                        </m:num>
                        <m:den>
                          <m:r>
                            <a:rPr lang="en-US" sz="2000" i="1">
                              <a:latin typeface="Cambria Math"/>
                            </a:rPr>
                            <m:t>2</m:t>
                          </m:r>
                        </m:den>
                      </m:f>
                      <m:r>
                        <a:rPr lang="en-US" sz="2000">
                          <a:latin typeface="Cambria Math"/>
                        </a:rPr>
                        <m:t>=</m:t>
                      </m:r>
                      <m:r>
                        <a:rPr lang="ar-EG" sz="2000" b="1">
                          <a:latin typeface="Cambria Math"/>
                        </a:rPr>
                        <m:t>فوائد</m:t>
                      </m:r>
                      <m:r>
                        <a:rPr lang="ar-EG" sz="2000" b="1" i="1">
                          <a:latin typeface="Cambria Math"/>
                        </a:rPr>
                        <m:t> </m:t>
                      </m:r>
                      <m:r>
                        <a:rPr lang="ar-EG" sz="2000" b="1">
                          <a:latin typeface="Cambria Math"/>
                        </a:rPr>
                        <m:t>الاستثمار</m:t>
                      </m:r>
                      <m:r>
                        <a:rPr lang="ar-EG" sz="2000" i="1">
                          <a:latin typeface="Cambria Math"/>
                        </a:rPr>
                        <m:t>  </m:t>
                      </m:r>
                    </m:oMath>
                  </m:oMathPara>
                </a14:m>
                <a:endParaRPr lang="en-US" sz="2000" dirty="0"/>
              </a:p>
              <a:p>
                <a:endParaRPr lang="ar-EG" sz="2400" dirty="0" smtClean="0"/>
              </a:p>
              <a:p>
                <a:r>
                  <a:rPr lang="ar-EG" sz="2400" dirty="0" smtClean="0"/>
                  <a:t>اجمالي </a:t>
                </a:r>
                <a:r>
                  <a:rPr lang="ar-EG" sz="2400" dirty="0"/>
                  <a:t>فوائد الدائن = مجموع الفوائد الدورية + فوائد تأخير الفوائد </a:t>
                </a:r>
                <a:endParaRPr lang="ar-EG" sz="2400" dirty="0" smtClean="0"/>
              </a:p>
              <a:p>
                <a:r>
                  <a:rPr lang="ar-EG" sz="2400" dirty="0"/>
                  <a:t> </a:t>
                </a:r>
                <a:r>
                  <a:rPr lang="ar-EG" sz="2400" dirty="0" smtClean="0"/>
                  <a:t>                      + </a:t>
                </a:r>
                <a:r>
                  <a:rPr lang="ar-EG" sz="2400" dirty="0"/>
                  <a:t>فوائد تأخير الأصل + فوائد </a:t>
                </a:r>
                <a:r>
                  <a:rPr lang="ar-EG" sz="2400" dirty="0" smtClean="0"/>
                  <a:t>الاستثمار</a:t>
                </a:r>
              </a:p>
              <a:p>
                <a:endParaRPr lang="en-US" sz="2400" dirty="0"/>
              </a:p>
              <a:p>
                <a:r>
                  <a:rPr lang="ar-EG" sz="2400" dirty="0"/>
                  <a:t>                     = 3800 +  138+ 831.25+612.36= 5381.61جنيه</a:t>
                </a:r>
                <a:endParaRPr lang="en-US" sz="2400" dirty="0"/>
              </a:p>
              <a:p>
                <a:r>
                  <a:rPr lang="ar-EG" sz="3200" dirty="0"/>
                  <a:t>ع = </a:t>
                </a:r>
                <a14:m>
                  <m:oMath xmlns:m="http://schemas.openxmlformats.org/officeDocument/2006/math">
                    <m:f>
                      <m:fPr>
                        <m:ctrlPr>
                          <a:rPr lang="en-US" sz="3200" i="1">
                            <a:latin typeface="Cambria Math"/>
                          </a:rPr>
                        </m:ctrlPr>
                      </m:fPr>
                      <m:num>
                        <m:r>
                          <a:rPr lang="ar-EG" sz="3200">
                            <a:latin typeface="Cambria Math"/>
                          </a:rPr>
                          <m:t>الفوائد</m:t>
                        </m:r>
                        <m:r>
                          <a:rPr lang="ar-EG" sz="3200">
                            <a:latin typeface="Cambria Math"/>
                          </a:rPr>
                          <m:t> </m:t>
                        </m:r>
                        <m:r>
                          <a:rPr lang="ar-EG" sz="3200">
                            <a:latin typeface="Cambria Math"/>
                          </a:rPr>
                          <m:t>اجمالي</m:t>
                        </m:r>
                        <m:r>
                          <a:rPr lang="ar-EG" sz="3200" i="1">
                            <a:latin typeface="Cambria Math"/>
                          </a:rPr>
                          <m:t> </m:t>
                        </m:r>
                      </m:num>
                      <m:den>
                        <m:r>
                          <a:rPr lang="ar-EG" sz="3200">
                            <a:latin typeface="Cambria Math"/>
                          </a:rPr>
                          <m:t>ن</m:t>
                        </m:r>
                        <m:r>
                          <a:rPr lang="ar-EG" sz="3200" i="1">
                            <a:latin typeface="Cambria Math"/>
                          </a:rPr>
                          <m:t> </m:t>
                        </m:r>
                        <m:r>
                          <a:rPr lang="ar-EG" sz="3200">
                            <a:latin typeface="Cambria Math"/>
                          </a:rPr>
                          <m:t>×</m:t>
                        </m:r>
                        <m:r>
                          <a:rPr lang="ar-EG" sz="3200">
                            <a:latin typeface="Cambria Math"/>
                          </a:rPr>
                          <m:t>أ</m:t>
                        </m:r>
                      </m:den>
                    </m:f>
                  </m:oMath>
                </a14:m>
                <a:r>
                  <a:rPr lang="ar-EG" sz="3200" dirty="0"/>
                  <a:t>  </a:t>
                </a:r>
                <a:endParaRPr lang="en-US" sz="3200" dirty="0"/>
              </a:p>
              <a:p>
                <a:r>
                  <a:rPr lang="ar-EG" sz="3200" dirty="0"/>
                  <a:t>=  </a:t>
                </a:r>
                <a14:m>
                  <m:oMath xmlns:m="http://schemas.openxmlformats.org/officeDocument/2006/math">
                    <m:f>
                      <m:fPr>
                        <m:ctrlPr>
                          <a:rPr lang="en-US" sz="3200" i="1">
                            <a:latin typeface="Cambria Math"/>
                          </a:rPr>
                        </m:ctrlPr>
                      </m:fPr>
                      <m:num>
                        <m:r>
                          <a:rPr lang="en-US" sz="3200" i="1">
                            <a:latin typeface="Cambria Math"/>
                          </a:rPr>
                          <m:t>5381</m:t>
                        </m:r>
                        <m:r>
                          <a:rPr lang="en-US" sz="3200" i="1">
                            <a:latin typeface="Cambria Math"/>
                          </a:rPr>
                          <m:t>.</m:t>
                        </m:r>
                        <m:r>
                          <a:rPr lang="en-US" sz="3200" i="1">
                            <a:latin typeface="Cambria Math"/>
                          </a:rPr>
                          <m:t>61</m:t>
                        </m:r>
                      </m:num>
                      <m:den>
                        <m:r>
                          <a:rPr lang="en-US" sz="3200" i="1">
                            <a:latin typeface="Cambria Math"/>
                          </a:rPr>
                          <m:t>19000</m:t>
                        </m:r>
                        <m:r>
                          <a:rPr lang="en-US" sz="3200" i="1">
                            <a:latin typeface="Cambria Math"/>
                          </a:rPr>
                          <m:t>∗</m:t>
                        </m:r>
                        <m:r>
                          <a:rPr lang="en-US" sz="3200" i="1">
                            <a:latin typeface="Cambria Math"/>
                          </a:rPr>
                          <m:t>55</m:t>
                        </m:r>
                        <m:r>
                          <a:rPr lang="en-US" sz="3200" i="1">
                            <a:latin typeface="Cambria Math"/>
                          </a:rPr>
                          <m:t>/</m:t>
                        </m:r>
                        <m:r>
                          <a:rPr lang="en-US" sz="3200" i="1">
                            <a:latin typeface="Cambria Math"/>
                          </a:rPr>
                          <m:t>12</m:t>
                        </m:r>
                        <m:r>
                          <a:rPr lang="en-US" sz="3200" i="1">
                            <a:latin typeface="Cambria Math"/>
                          </a:rPr>
                          <m:t> </m:t>
                        </m:r>
                      </m:den>
                    </m:f>
                  </m:oMath>
                </a14:m>
                <a:endParaRPr lang="en-US" sz="3200" dirty="0"/>
              </a:p>
              <a:p>
                <a:r>
                  <a:rPr lang="ar-EG" sz="3200" dirty="0"/>
                  <a:t>=</a:t>
                </a:r>
                <a:r>
                  <a:rPr lang="en-US" sz="3200" dirty="0"/>
                  <a:t>6.18</a:t>
                </a:r>
                <a:r>
                  <a:rPr lang="ar-EG" sz="3200" dirty="0"/>
                  <a:t>%</a:t>
                </a:r>
                <a:endParaRPr lang="en-US" sz="3200" dirty="0"/>
              </a:p>
            </p:txBody>
          </p:sp>
        </mc:Choice>
        <mc:Fallback xmlns="">
          <p:sp>
            <p:nvSpPr>
              <p:cNvPr id="2" name="Rectangle 1"/>
              <p:cNvSpPr>
                <a:spLocks noRot="1" noChangeAspect="1" noMove="1" noResize="1" noEditPoints="1" noAdjustHandles="1" noChangeArrowheads="1" noChangeShapeType="1" noTextEdit="1"/>
              </p:cNvSpPr>
              <p:nvPr/>
            </p:nvSpPr>
            <p:spPr>
              <a:xfrm>
                <a:off x="505135" y="332656"/>
                <a:ext cx="8136904" cy="5712846"/>
              </a:xfrm>
              <a:prstGeom prst="rect">
                <a:avLst/>
              </a:prstGeom>
              <a:blipFill rotWithShape="1">
                <a:blip r:embed="rId3"/>
                <a:stretch>
                  <a:fillRect t="-747" r="-1873" b="-2561"/>
                </a:stretch>
              </a:blipFill>
            </p:spPr>
            <p:txBody>
              <a:bodyPr/>
              <a:lstStyle/>
              <a:p>
                <a:r>
                  <a:rPr lang="ar-EG">
                    <a:noFill/>
                  </a:rPr>
                  <a:t> </a:t>
                </a:r>
              </a:p>
            </p:txBody>
          </p:sp>
        </mc:Fallback>
      </mc:AlternateContent>
    </p:spTree>
    <p:extLst>
      <p:ext uri="{BB962C8B-B14F-4D97-AF65-F5344CB8AC3E}">
        <p14:creationId xmlns:p14="http://schemas.microsoft.com/office/powerpoint/2010/main" val="27798754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itle 3"/>
          <p:cNvSpPr>
            <a:spLocks noGrp="1"/>
          </p:cNvSpPr>
          <p:nvPr>
            <p:ph type="title"/>
          </p:nvPr>
        </p:nvSpPr>
        <p:spPr>
          <a:xfrm>
            <a:off x="900113" y="981075"/>
            <a:ext cx="7543800" cy="1160463"/>
          </a:xfrm>
          <a:solidFill>
            <a:schemeClr val="bg1">
              <a:lumMod val="95000"/>
            </a:schemeClr>
          </a:solidFill>
        </p:spPr>
        <p:txBody>
          <a:bodyPr rtlCol="0">
            <a:normAutofit/>
          </a:bodyPr>
          <a:lstStyle/>
          <a:p>
            <a:pPr algn="ctr" fontAlgn="auto">
              <a:spcAft>
                <a:spcPts val="0"/>
              </a:spcAft>
              <a:defRPr/>
            </a:pPr>
            <a:r>
              <a:rPr lang="en-GB" sz="6600" b="1" dirty="0">
                <a:effectLst>
                  <a:outerShdw blurRad="38100" dist="38100" dir="2700000" algn="tl">
                    <a:srgbClr val="000000">
                      <a:alpha val="43137"/>
                    </a:srgbClr>
                  </a:outerShdw>
                </a:effectLst>
              </a:rPr>
              <a:t>With best wishes </a:t>
            </a:r>
          </a:p>
        </p:txBody>
      </p:sp>
    </p:spTree>
    <p:extLst>
      <p:ext uri="{BB962C8B-B14F-4D97-AF65-F5344CB8AC3E}">
        <p14:creationId xmlns:p14="http://schemas.microsoft.com/office/powerpoint/2010/main" val="28533115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Dell\Pictures\New folder\photoooo\103255499169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38" y="-49213"/>
            <a:ext cx="9140826"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4"/>
          <p:cNvSpPr>
            <a:spLocks noChangeArrowheads="1"/>
          </p:cNvSpPr>
          <p:nvPr/>
        </p:nvSpPr>
        <p:spPr bwMode="auto">
          <a:xfrm>
            <a:off x="179512" y="1411035"/>
            <a:ext cx="8713788"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marL="742950" lvl="0" indent="-742950" algn="r">
              <a:buFont typeface="+mj-lt"/>
              <a:buAutoNum type="arabicParenR"/>
            </a:pPr>
            <a:r>
              <a:rPr lang="ar-EG" sz="3600" dirty="0" smtClean="0"/>
              <a:t>أن يسدد المدين جميع الفوائد في مواعيدها دون تأخير.</a:t>
            </a:r>
            <a:endParaRPr lang="en-US" sz="3600" dirty="0" smtClean="0"/>
          </a:p>
          <a:p>
            <a:pPr marL="742950" lvl="0" indent="-742950" algn="r">
              <a:buFont typeface="+mj-lt"/>
              <a:buAutoNum type="arabicParenR"/>
            </a:pPr>
            <a:r>
              <a:rPr lang="ar-EG" sz="3600" dirty="0" smtClean="0"/>
              <a:t>أن يسدد المدين الجزء الأول من الفوائد في مواعيدها, ويتأخر في سداد باقي الفوائد ثم يسددها مع أصل الدين في نهاية مدة القرض. </a:t>
            </a:r>
            <a:endParaRPr lang="en-US" sz="3600" dirty="0" smtClean="0"/>
          </a:p>
          <a:p>
            <a:pPr marL="457200" lvl="0" indent="-457200">
              <a:buFont typeface="+mj-lt"/>
              <a:buAutoNum type="arabicParenR"/>
            </a:pPr>
            <a:r>
              <a:rPr lang="ar-EG" sz="3600" dirty="0"/>
              <a:t>أن يسدد المدين الجزء الأول من الفوائد في مواعيدها, ويتأخر في سداد باقي الفوائد ثم يسددها مع أصل الدين </a:t>
            </a:r>
            <a:r>
              <a:rPr lang="ar-EG" sz="3600" dirty="0" smtClean="0"/>
              <a:t>بعد </a:t>
            </a:r>
            <a:r>
              <a:rPr lang="ar-EG" sz="3600" dirty="0"/>
              <a:t>نهاية مدة </a:t>
            </a:r>
            <a:r>
              <a:rPr lang="ar-EG" sz="3600" dirty="0" smtClean="0"/>
              <a:t>تأجيل إضافية. </a:t>
            </a:r>
            <a:endParaRPr lang="en-US" sz="3600" dirty="0"/>
          </a:p>
        </p:txBody>
      </p:sp>
      <p:sp>
        <p:nvSpPr>
          <p:cNvPr id="4" name="مستطيل 2"/>
          <p:cNvSpPr/>
          <p:nvPr/>
        </p:nvSpPr>
        <p:spPr>
          <a:xfrm>
            <a:off x="3374872" y="0"/>
            <a:ext cx="2323073" cy="646331"/>
          </a:xfrm>
          <a:prstGeom prst="rect">
            <a:avLst/>
          </a:prstGeom>
        </p:spPr>
        <p:style>
          <a:lnRef idx="0">
            <a:schemeClr val="accent2"/>
          </a:lnRef>
          <a:fillRef idx="3">
            <a:schemeClr val="accent2"/>
          </a:fillRef>
          <a:effectRef idx="3">
            <a:schemeClr val="accent2"/>
          </a:effectRef>
          <a:fontRef idx="minor">
            <a:schemeClr val="lt1"/>
          </a:fontRef>
        </p:style>
        <p:txBody>
          <a:bodyPr wrap="none">
            <a:spAutoFit/>
          </a:bodyPr>
          <a:lstStyle/>
          <a:p>
            <a:pPr algn="ctr" rtl="0" fontAlgn="auto">
              <a:spcBef>
                <a:spcPts val="0"/>
              </a:spcBef>
              <a:spcAft>
                <a:spcPts val="0"/>
              </a:spcAft>
              <a:defRPr/>
            </a:pPr>
            <a:r>
              <a:rPr lang="ar-EG" sz="3600" b="1" dirty="0" smtClean="0"/>
              <a:t>الفوائد الدورية</a:t>
            </a:r>
            <a:endParaRPr lang="ar-SA" sz="3600" b="1" cap="all" dirty="0">
              <a:ln w="9000" cmpd="sng">
                <a:solidFill>
                  <a:schemeClr val="accent4">
                    <a:shade val="50000"/>
                    <a:satMod val="120000"/>
                  </a:schemeClr>
                </a:solidFill>
                <a:prstDash val="solid"/>
              </a:ln>
              <a:solidFill>
                <a:schemeClr val="bg1">
                  <a:lumMod val="95000"/>
                </a:schemeClr>
              </a:solidFill>
              <a:effectLst>
                <a:reflection blurRad="12700" stA="28000" endPos="45000" dist="1000" dir="5400000" sy="-100000" algn="bl" rotWithShape="0"/>
              </a:effectLst>
              <a:cs typeface="+mj-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Dell\Pictures\New folder\photoooo\103255499169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5" y="0"/>
            <a:ext cx="9140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مستطيل 2"/>
          <p:cNvSpPr/>
          <p:nvPr/>
        </p:nvSpPr>
        <p:spPr>
          <a:xfrm>
            <a:off x="-15766" y="0"/>
            <a:ext cx="9140826" cy="1015663"/>
          </a:xfrm>
          <a:prstGeom prst="rect">
            <a:avLst/>
          </a:prstGeom>
        </p:spPr>
        <p:style>
          <a:lnRef idx="0">
            <a:schemeClr val="accent2"/>
          </a:lnRef>
          <a:fillRef idx="3">
            <a:schemeClr val="accent2"/>
          </a:fillRef>
          <a:effectRef idx="3">
            <a:schemeClr val="accent2"/>
          </a:effectRef>
          <a:fontRef idx="minor">
            <a:schemeClr val="lt1"/>
          </a:fontRef>
        </p:style>
        <p:txBody>
          <a:bodyPr wrap="square">
            <a:spAutoFit/>
          </a:bodyPr>
          <a:lstStyle/>
          <a:p>
            <a:pPr marL="457200" lvl="0" indent="-457200">
              <a:buFont typeface="+mj-lt"/>
              <a:buAutoNum type="arabicParenR"/>
            </a:pPr>
            <a:r>
              <a:rPr lang="ar-EG" sz="3600" b="1" dirty="0" smtClean="0"/>
              <a:t>الحالة الثالث: </a:t>
            </a:r>
            <a:r>
              <a:rPr lang="ar-EG" sz="2400" dirty="0"/>
              <a:t>أن يسدد المدين الجزء الأول من الفوائد في مواعيدها, ويتأخر في سداد باقي الفوائد ثم يسددها مع أصل الدين بعد نهاية مدة تأجيل إضافية. </a:t>
            </a:r>
            <a:endParaRPr lang="en-US" sz="2400" dirty="0"/>
          </a:p>
        </p:txBody>
      </p:sp>
      <p:sp>
        <p:nvSpPr>
          <p:cNvPr id="9222" name="مربع نص 3"/>
          <p:cNvSpPr txBox="1">
            <a:spLocks noChangeArrowheads="1"/>
          </p:cNvSpPr>
          <p:nvPr/>
        </p:nvSpPr>
        <p:spPr bwMode="auto">
          <a:xfrm>
            <a:off x="179388" y="771525"/>
            <a:ext cx="87852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l" rtl="0"/>
            <a:endParaRPr lang="en-US" sz="2400" dirty="0"/>
          </a:p>
        </p:txBody>
      </p:sp>
      <mc:AlternateContent xmlns:mc="http://schemas.openxmlformats.org/markup-compatibility/2006" xmlns:a14="http://schemas.microsoft.com/office/drawing/2010/main">
        <mc:Choice Requires="a14">
          <p:sp>
            <p:nvSpPr>
              <p:cNvPr id="2" name="Rectangle 1"/>
              <p:cNvSpPr/>
              <p:nvPr/>
            </p:nvSpPr>
            <p:spPr>
              <a:xfrm>
                <a:off x="253045" y="1233190"/>
                <a:ext cx="8641084" cy="5762603"/>
              </a:xfrm>
              <a:prstGeom prst="rect">
                <a:avLst/>
              </a:prstGeom>
            </p:spPr>
            <p:txBody>
              <a:bodyPr wrap="square">
                <a:spAutoFit/>
              </a:bodyPr>
              <a:lstStyle/>
              <a:p>
                <a:pPr marL="342900" lvl="0" indent="-342900">
                  <a:buFont typeface="+mj-lt"/>
                  <a:buAutoNum type="arabicParenR"/>
                </a:pPr>
                <a14:m>
                  <m:oMath xmlns:m="http://schemas.openxmlformats.org/officeDocument/2006/math">
                    <m:r>
                      <a:rPr lang="ar-EG" sz="4000" b="0" i="0" smtClean="0">
                        <a:latin typeface="Cambria Math"/>
                      </a:rPr>
                      <m:t>ى</m:t>
                    </m:r>
                    <m:r>
                      <a:rPr lang="ar-EG" sz="4000" smtClean="0">
                        <a:latin typeface="Cambria Math"/>
                      </a:rPr>
                      <m:t>×</m:t>
                    </m:r>
                    <m:r>
                      <a:rPr lang="ar-EG" sz="4000" smtClean="0">
                        <a:latin typeface="Cambria Math"/>
                      </a:rPr>
                      <m:t>ع</m:t>
                    </m:r>
                    <m:r>
                      <a:rPr lang="ar-EG" sz="4000" smtClean="0">
                        <a:latin typeface="Cambria Math"/>
                      </a:rPr>
                      <m:t>×</m:t>
                    </m:r>
                    <m:r>
                      <a:rPr lang="ar-EG" sz="4000" smtClean="0">
                        <a:latin typeface="Cambria Math"/>
                      </a:rPr>
                      <m:t>أ</m:t>
                    </m:r>
                    <m:r>
                      <a:rPr lang="ar-EG" sz="4000" smtClean="0">
                        <a:latin typeface="Cambria Math"/>
                      </a:rPr>
                      <m:t>=</m:t>
                    </m:r>
                    <m:sPre>
                      <m:sPrePr>
                        <m:ctrlPr>
                          <a:rPr lang="en-US" sz="4000" i="1">
                            <a:latin typeface="Cambria Math"/>
                          </a:rPr>
                        </m:ctrlPr>
                      </m:sPrePr>
                      <m:sub>
                        <m:r>
                          <a:rPr lang="ar-EG" sz="4000">
                            <a:latin typeface="Cambria Math"/>
                          </a:rPr>
                          <m:t>د</m:t>
                        </m:r>
                      </m:sub>
                      <m:sup/>
                      <m:e>
                        <m:sSup>
                          <m:sSupPr>
                            <m:ctrlPr>
                              <a:rPr lang="en-US" sz="4000" i="1">
                                <a:latin typeface="Cambria Math"/>
                              </a:rPr>
                            </m:ctrlPr>
                          </m:sSupPr>
                          <m:e>
                            <m:r>
                              <a:rPr lang="ar-EG" sz="4000">
                                <a:latin typeface="Cambria Math"/>
                              </a:rPr>
                              <m:t>ف</m:t>
                            </m:r>
                            <m:r>
                              <a:rPr lang="ar-EG" sz="4000">
                                <a:latin typeface="Cambria Math"/>
                              </a:rPr>
                              <m:t> </m:t>
                            </m:r>
                          </m:e>
                          <m:sup/>
                        </m:sSup>
                      </m:e>
                    </m:sPre>
                  </m:oMath>
                </a14:m>
                <a:endParaRPr lang="en-US" sz="4000" dirty="0"/>
              </a:p>
              <a:p>
                <a:r>
                  <a:rPr lang="ar-EG" sz="4000" dirty="0" smtClean="0"/>
                  <a:t>         عدد </a:t>
                </a:r>
                <a:r>
                  <a:rPr lang="ar-EG" sz="4000" dirty="0"/>
                  <a:t>ف د = </a:t>
                </a:r>
                <a14:m>
                  <m:oMath xmlns:m="http://schemas.openxmlformats.org/officeDocument/2006/math">
                    <m:f>
                      <m:fPr>
                        <m:ctrlPr>
                          <a:rPr lang="en-US" sz="4000" i="1">
                            <a:latin typeface="Cambria Math"/>
                          </a:rPr>
                        </m:ctrlPr>
                      </m:fPr>
                      <m:num>
                        <m:r>
                          <a:rPr lang="ar-EG" sz="4000" b="0" i="0" smtClean="0">
                            <a:latin typeface="Cambria Math"/>
                          </a:rPr>
                          <m:t>ن</m:t>
                        </m:r>
                      </m:num>
                      <m:den>
                        <m:r>
                          <a:rPr lang="ar-EG" sz="4000" b="0" i="0" smtClean="0">
                            <a:latin typeface="Cambria Math"/>
                          </a:rPr>
                          <m:t>ى</m:t>
                        </m:r>
                      </m:den>
                    </m:f>
                  </m:oMath>
                </a14:m>
                <a:endParaRPr lang="en-US" sz="4000" dirty="0"/>
              </a:p>
              <a:p>
                <a:pPr lvl="0"/>
                <a:r>
                  <a:rPr lang="ar-EG" sz="4000" dirty="0"/>
                  <a:t> </a:t>
                </a:r>
                <a:r>
                  <a:rPr lang="ar-EG" sz="4000" dirty="0" smtClean="0"/>
                  <a:t>        مج </a:t>
                </a:r>
                <a:r>
                  <a:rPr lang="ar-EG" sz="4000" dirty="0"/>
                  <a:t>ف د = عدد ف د </a:t>
                </a:r>
                <a14:m>
                  <m:oMath xmlns:m="http://schemas.openxmlformats.org/officeDocument/2006/math">
                    <m:r>
                      <a:rPr lang="ar-EG" sz="4000">
                        <a:latin typeface="Cambria Math"/>
                      </a:rPr>
                      <m:t>×</m:t>
                    </m:r>
                  </m:oMath>
                </a14:m>
                <a:r>
                  <a:rPr lang="ar-EG" sz="4000" dirty="0"/>
                  <a:t> ف </a:t>
                </a:r>
                <a:r>
                  <a:rPr lang="ar-EG" sz="4000" dirty="0" smtClean="0"/>
                  <a:t>د</a:t>
                </a:r>
              </a:p>
              <a:p>
                <a:pPr marL="457200" indent="-457200">
                  <a:buFont typeface="+mj-lt"/>
                  <a:buAutoNum type="arabicParenR" startAt="2"/>
                </a:pPr>
                <a14:m>
                  <m:oMath xmlns:m="http://schemas.openxmlformats.org/officeDocument/2006/math">
                    <m:f>
                      <m:fPr>
                        <m:ctrlPr>
                          <a:rPr lang="en-US" sz="2000" i="1">
                            <a:latin typeface="Cambria Math"/>
                          </a:rPr>
                        </m:ctrlPr>
                      </m:fPr>
                      <m:num>
                        <m:r>
                          <a:rPr lang="ar-EG" sz="2000">
                            <a:latin typeface="Cambria Math"/>
                          </a:rPr>
                          <m:t>الأخيرة</m:t>
                        </m:r>
                        <m:r>
                          <a:rPr lang="ar-EG" sz="2000">
                            <a:latin typeface="Cambria Math"/>
                          </a:rPr>
                          <m:t> </m:t>
                        </m:r>
                        <m:r>
                          <a:rPr lang="ar-EG" sz="2000">
                            <a:latin typeface="Cambria Math"/>
                          </a:rPr>
                          <m:t>ن</m:t>
                        </m:r>
                        <m:r>
                          <a:rPr lang="ar-EG" sz="2000" i="1">
                            <a:latin typeface="Cambria Math"/>
                          </a:rPr>
                          <m:t> </m:t>
                        </m:r>
                        <m:r>
                          <a:rPr lang="en-US" sz="2000">
                            <a:latin typeface="Cambria Math"/>
                          </a:rPr>
                          <m:t>+</m:t>
                        </m:r>
                        <m:r>
                          <a:rPr lang="ar-EG" sz="2000">
                            <a:latin typeface="Cambria Math"/>
                          </a:rPr>
                          <m:t>الأولى</m:t>
                        </m:r>
                        <m:r>
                          <a:rPr lang="ar-EG" sz="2000">
                            <a:latin typeface="Cambria Math"/>
                          </a:rPr>
                          <m:t> </m:t>
                        </m:r>
                        <m:r>
                          <a:rPr lang="ar-EG" sz="2000">
                            <a:latin typeface="Cambria Math"/>
                          </a:rPr>
                          <m:t>ن</m:t>
                        </m:r>
                      </m:num>
                      <m:den>
                        <m:r>
                          <a:rPr lang="en-US" sz="2000" i="1">
                            <a:latin typeface="Cambria Math"/>
                          </a:rPr>
                          <m:t>12</m:t>
                        </m:r>
                      </m:den>
                    </m:f>
                    <m:r>
                      <a:rPr lang="en-US" sz="2000" i="1">
                        <a:latin typeface="Cambria Math"/>
                      </a:rPr>
                      <m:t>×</m:t>
                    </m:r>
                    <m:r>
                      <a:rPr lang="en-US" sz="2000">
                        <a:latin typeface="Cambria Math"/>
                      </a:rPr>
                      <m:t> </m:t>
                    </m:r>
                    <m:r>
                      <a:rPr lang="ar-EG" sz="2000">
                        <a:latin typeface="Cambria Math"/>
                      </a:rPr>
                      <m:t>د</m:t>
                    </m:r>
                    <m:r>
                      <a:rPr lang="ar-EG" sz="2000">
                        <a:latin typeface="Cambria Math"/>
                      </a:rPr>
                      <m:t> </m:t>
                    </m:r>
                    <m:r>
                      <a:rPr lang="ar-EG" sz="2000">
                        <a:latin typeface="Cambria Math"/>
                      </a:rPr>
                      <m:t>ف</m:t>
                    </m:r>
                    <m:r>
                      <a:rPr lang="ar-EG" sz="2000">
                        <a:latin typeface="Cambria Math"/>
                      </a:rPr>
                      <m:t> × </m:t>
                    </m:r>
                    <m:r>
                      <a:rPr lang="ar-EG" sz="2000">
                        <a:latin typeface="Cambria Math"/>
                      </a:rPr>
                      <m:t>التأخير</m:t>
                    </m:r>
                    <m:r>
                      <a:rPr lang="ar-EG" sz="2000">
                        <a:latin typeface="Cambria Math"/>
                      </a:rPr>
                      <m:t> </m:t>
                    </m:r>
                    <m:r>
                      <a:rPr lang="ar-EG" sz="2000">
                        <a:latin typeface="Cambria Math"/>
                      </a:rPr>
                      <m:t>ع</m:t>
                    </m:r>
                    <m:r>
                      <a:rPr lang="ar-EG" sz="2000">
                        <a:latin typeface="Cambria Math"/>
                      </a:rPr>
                      <m:t>  ×</m:t>
                    </m:r>
                    <m:f>
                      <m:fPr>
                        <m:ctrlPr>
                          <a:rPr lang="en-US" sz="2000" i="1">
                            <a:latin typeface="Cambria Math"/>
                          </a:rPr>
                        </m:ctrlPr>
                      </m:fPr>
                      <m:num>
                        <m:r>
                          <a:rPr lang="ar-EG" sz="2000">
                            <a:latin typeface="Cambria Math"/>
                          </a:rPr>
                          <m:t>مسدده</m:t>
                        </m:r>
                        <m:r>
                          <a:rPr lang="ar-EG" sz="2000">
                            <a:latin typeface="Cambria Math"/>
                          </a:rPr>
                          <m:t> </m:t>
                        </m:r>
                        <m:r>
                          <a:rPr lang="ar-EG" sz="2000">
                            <a:latin typeface="Cambria Math"/>
                          </a:rPr>
                          <m:t>الغير</m:t>
                        </m:r>
                        <m:r>
                          <a:rPr lang="ar-EG" sz="2000">
                            <a:latin typeface="Cambria Math"/>
                          </a:rPr>
                          <m:t> </m:t>
                        </m:r>
                        <m:r>
                          <a:rPr lang="ar-EG" sz="2000">
                            <a:latin typeface="Cambria Math"/>
                          </a:rPr>
                          <m:t>الفوائد</m:t>
                        </m:r>
                        <m:r>
                          <a:rPr lang="ar-EG" sz="2000">
                            <a:latin typeface="Cambria Math"/>
                          </a:rPr>
                          <m:t> </m:t>
                        </m:r>
                        <m:r>
                          <a:rPr lang="ar-EG" sz="2000">
                            <a:latin typeface="Cambria Math"/>
                          </a:rPr>
                          <m:t>عدد</m:t>
                        </m:r>
                      </m:num>
                      <m:den>
                        <m:r>
                          <a:rPr lang="en-US" sz="2000" i="1">
                            <a:latin typeface="Cambria Math"/>
                          </a:rPr>
                          <m:t>2</m:t>
                        </m:r>
                      </m:den>
                    </m:f>
                    <m:r>
                      <a:rPr lang="en-US" sz="2000">
                        <a:latin typeface="Cambria Math"/>
                      </a:rPr>
                      <m:t>=</m:t>
                    </m:r>
                    <m:r>
                      <a:rPr lang="ar-EG" sz="2000">
                        <a:latin typeface="Cambria Math"/>
                      </a:rPr>
                      <m:t>الفوائد</m:t>
                    </m:r>
                    <m:r>
                      <a:rPr lang="ar-EG" sz="2000">
                        <a:latin typeface="Cambria Math"/>
                      </a:rPr>
                      <m:t> </m:t>
                    </m:r>
                    <m:r>
                      <a:rPr lang="ar-EG" sz="2000">
                        <a:latin typeface="Cambria Math"/>
                      </a:rPr>
                      <m:t>تأخير</m:t>
                    </m:r>
                    <m:r>
                      <a:rPr lang="ar-EG" sz="2000">
                        <a:latin typeface="Cambria Math"/>
                      </a:rPr>
                      <m:t> </m:t>
                    </m:r>
                    <m:r>
                      <a:rPr lang="ar-EG" sz="2000">
                        <a:latin typeface="Cambria Math"/>
                      </a:rPr>
                      <m:t>فوائد</m:t>
                    </m:r>
                  </m:oMath>
                </a14:m>
                <a:endParaRPr lang="ar-EG" sz="2000" dirty="0" smtClean="0"/>
              </a:p>
              <a:p>
                <a:pPr/>
                <a14:m>
                  <m:oMathPara xmlns:m="http://schemas.openxmlformats.org/officeDocument/2006/math">
                    <m:oMathParaPr>
                      <m:jc m:val="centerGroup"/>
                    </m:oMathParaPr>
                    <m:oMath xmlns:m="http://schemas.openxmlformats.org/officeDocument/2006/math">
                      <m:r>
                        <a:rPr lang="ar-EG" sz="3600">
                          <a:latin typeface="Cambria Math"/>
                        </a:rPr>
                        <m:t>التأخير</m:t>
                      </m:r>
                      <m:r>
                        <a:rPr lang="ar-EG" sz="3600">
                          <a:latin typeface="Cambria Math"/>
                        </a:rPr>
                        <m:t> </m:t>
                      </m:r>
                      <m:r>
                        <a:rPr lang="ar-EG" sz="3600">
                          <a:latin typeface="Cambria Math"/>
                        </a:rPr>
                        <m:t>مدة</m:t>
                      </m:r>
                      <m:r>
                        <a:rPr lang="ar-EG" sz="3600">
                          <a:latin typeface="Cambria Math"/>
                        </a:rPr>
                        <m:t>   × </m:t>
                      </m:r>
                      <m:r>
                        <a:rPr lang="ar-EG" sz="3600">
                          <a:latin typeface="Cambria Math"/>
                        </a:rPr>
                        <m:t>التأخير</m:t>
                      </m:r>
                      <m:r>
                        <a:rPr lang="ar-EG" sz="3600">
                          <a:latin typeface="Cambria Math"/>
                        </a:rPr>
                        <m:t> </m:t>
                      </m:r>
                      <m:r>
                        <a:rPr lang="ar-EG" sz="3600">
                          <a:latin typeface="Cambria Math"/>
                        </a:rPr>
                        <m:t>ع</m:t>
                      </m:r>
                      <m:r>
                        <a:rPr lang="ar-EG" sz="3600">
                          <a:latin typeface="Cambria Math"/>
                        </a:rPr>
                        <m:t>  ×</m:t>
                      </m:r>
                      <m:r>
                        <a:rPr lang="ar-EG" sz="3600">
                          <a:latin typeface="Cambria Math"/>
                        </a:rPr>
                        <m:t>أ</m:t>
                      </m:r>
                      <m:r>
                        <a:rPr lang="en-US" sz="3600">
                          <a:latin typeface="Cambria Math"/>
                        </a:rPr>
                        <m:t>=</m:t>
                      </m:r>
                      <m:r>
                        <a:rPr lang="ar-EG" sz="3600">
                          <a:latin typeface="Cambria Math"/>
                        </a:rPr>
                        <m:t>الأصل</m:t>
                      </m:r>
                      <m:r>
                        <a:rPr lang="ar-EG" sz="3600">
                          <a:latin typeface="Cambria Math"/>
                        </a:rPr>
                        <m:t> </m:t>
                      </m:r>
                      <m:r>
                        <a:rPr lang="ar-EG" sz="3600">
                          <a:latin typeface="Cambria Math"/>
                        </a:rPr>
                        <m:t>تأخير</m:t>
                      </m:r>
                      <m:r>
                        <a:rPr lang="ar-EG" sz="3600">
                          <a:latin typeface="Cambria Math"/>
                        </a:rPr>
                        <m:t> </m:t>
                      </m:r>
                      <m:r>
                        <a:rPr lang="ar-EG" sz="3600">
                          <a:latin typeface="Cambria Math"/>
                        </a:rPr>
                        <m:t>فوائد</m:t>
                      </m:r>
                    </m:oMath>
                  </m:oMathPara>
                </a14:m>
                <a:endParaRPr lang="en-US" sz="3600" dirty="0"/>
              </a:p>
              <a:p>
                <a:pPr marL="342900" indent="-342900">
                  <a:buFont typeface="+mj-lt"/>
                  <a:buAutoNum type="arabicParenR" startAt="3"/>
                </a:pPr>
                <a:r>
                  <a:rPr lang="ar-EG" dirty="0"/>
                  <a:t>اجمالي ما يدفعه المدين نهاية مدة الدين = أ  + الفوائد غير المسددة + فوائد تأخير الفوائد + فوائد تأخير الأصل</a:t>
                </a:r>
                <a:endParaRPr lang="en-US" dirty="0"/>
              </a:p>
              <a:p>
                <a:pPr lvl="0"/>
                <a:endParaRPr lang="ar-EG" sz="4000" dirty="0" smtClean="0"/>
              </a:p>
            </p:txBody>
          </p:sp>
        </mc:Choice>
        <mc:Fallback xmlns="">
          <p:sp>
            <p:nvSpPr>
              <p:cNvPr id="2" name="Rectangle 1"/>
              <p:cNvSpPr>
                <a:spLocks noRot="1" noChangeAspect="1" noMove="1" noResize="1" noEditPoints="1" noAdjustHandles="1" noChangeArrowheads="1" noChangeShapeType="1" noTextEdit="1"/>
              </p:cNvSpPr>
              <p:nvPr/>
            </p:nvSpPr>
            <p:spPr>
              <a:xfrm>
                <a:off x="253045" y="1233190"/>
                <a:ext cx="8641084" cy="5762603"/>
              </a:xfrm>
              <a:prstGeom prst="rect">
                <a:avLst/>
              </a:prstGeom>
              <a:blipFill rotWithShape="1">
                <a:blip r:embed="rId4"/>
                <a:stretch>
                  <a:fillRect r="-2470"/>
                </a:stretch>
              </a:blipFill>
            </p:spPr>
            <p:txBody>
              <a:bodyPr/>
              <a:lstStyle/>
              <a:p>
                <a:r>
                  <a:rPr lang="ar-EG">
                    <a:noFill/>
                  </a:rPr>
                  <a:t> </a:t>
                </a:r>
              </a:p>
            </p:txBody>
          </p:sp>
        </mc:Fallback>
      </mc:AlternateContent>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Dell\Pictures\New folder\photoooo\103255499169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5" y="0"/>
            <a:ext cx="9140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مستطيل 4"/>
          <p:cNvSpPr/>
          <p:nvPr/>
        </p:nvSpPr>
        <p:spPr>
          <a:xfrm>
            <a:off x="6807423" y="15766"/>
            <a:ext cx="2336577" cy="646331"/>
          </a:xfrm>
          <a:prstGeom prst="rect">
            <a:avLst/>
          </a:prstGeom>
        </p:spPr>
        <p:style>
          <a:lnRef idx="0">
            <a:schemeClr val="accent2"/>
          </a:lnRef>
          <a:fillRef idx="3">
            <a:schemeClr val="accent2"/>
          </a:fillRef>
          <a:effectRef idx="3">
            <a:schemeClr val="accent2"/>
          </a:effectRef>
          <a:fontRef idx="minor">
            <a:schemeClr val="lt1"/>
          </a:fontRef>
        </p:style>
        <p:txBody>
          <a:bodyPr wrap="square">
            <a:spAutoFit/>
          </a:bodyPr>
          <a:lstStyle/>
          <a:p>
            <a:pPr fontAlgn="auto">
              <a:spcBef>
                <a:spcPts val="0"/>
              </a:spcBef>
              <a:spcAft>
                <a:spcPts val="0"/>
              </a:spcAft>
              <a:defRPr/>
            </a:pPr>
            <a:r>
              <a:rPr lang="ar-EG" sz="3600" b="1" dirty="0" smtClean="0"/>
              <a:t>  مثال (1):</a:t>
            </a:r>
            <a:endParaRPr lang="en-US" sz="3600" dirty="0"/>
          </a:p>
        </p:txBody>
      </p:sp>
      <p:sp>
        <p:nvSpPr>
          <p:cNvPr id="6" name="مربع نص 5"/>
          <p:cNvSpPr txBox="1"/>
          <p:nvPr/>
        </p:nvSpPr>
        <p:spPr>
          <a:xfrm>
            <a:off x="179388" y="764704"/>
            <a:ext cx="8785225" cy="6186309"/>
          </a:xfrm>
          <a:prstGeom prst="rect">
            <a:avLst/>
          </a:prstGeom>
          <a:noFill/>
        </p:spPr>
        <p:txBody>
          <a:bodyPr rtlCol="1">
            <a:spAutoFit/>
          </a:bodyPr>
          <a:lstStyle/>
          <a:p>
            <a:pPr algn="just"/>
            <a:r>
              <a:rPr lang="ar-EG" sz="3600" dirty="0" smtClean="0"/>
              <a:t>إقترض شخص مبلغ 10000 جنيه من بنك القاهرة لمدة خمس سنوات, واتفق مع الدائن على سدادها بشكل دوري كل ستة أشهر بمعدل فائدة 10%, وقام بسداد الخمس الفوائد الأولى في مواعيدها, وتأخر في سداد باقي الفوائد واتفق مع الدائن على سداد الفوائد غير المسددة والأصل بعد ثلاث سنوات من انتهاء مدة القرض بمعدل تأخير 20% للفوائدج و15% للأصل.</a:t>
            </a:r>
          </a:p>
          <a:p>
            <a:pPr algn="just"/>
            <a:r>
              <a:rPr lang="ar-EG" sz="3600" dirty="0" smtClean="0"/>
              <a:t>أحسب ما يلي:</a:t>
            </a:r>
          </a:p>
          <a:p>
            <a:pPr marL="514350" indent="-514350" algn="just">
              <a:buFont typeface="+mj-lt"/>
              <a:buAutoNum type="arabicParenR"/>
            </a:pPr>
            <a:r>
              <a:rPr lang="ar-EG" sz="3600" dirty="0" smtClean="0"/>
              <a:t>الفائدة الدورية الواحدة ومجموع الفوائد الدورية.</a:t>
            </a:r>
          </a:p>
          <a:p>
            <a:pPr marL="514350" indent="-514350" algn="just">
              <a:buFont typeface="+mj-lt"/>
              <a:buAutoNum type="arabicParenR"/>
            </a:pPr>
            <a:r>
              <a:rPr lang="ar-EG" sz="3600" dirty="0" smtClean="0"/>
              <a:t>إجمالي ما يدفعه المدين في نهاية مدة الدين.</a:t>
            </a:r>
          </a:p>
          <a:p>
            <a:pPr marL="514350" indent="-514350" algn="just">
              <a:buFont typeface="+mj-lt"/>
              <a:buAutoNum type="arabicParenR"/>
            </a:pPr>
            <a:r>
              <a:rPr lang="ar-EG" sz="3600" dirty="0" smtClean="0"/>
              <a:t>معدل الفائدة العام.</a:t>
            </a:r>
            <a:endParaRPr lang="en-US" sz="3600" dirty="0" smtClean="0"/>
          </a:p>
        </p:txBody>
      </p:sp>
    </p:spTree>
    <p:extLst>
      <p:ext uri="{BB962C8B-B14F-4D97-AF65-F5344CB8AC3E}">
        <p14:creationId xmlns:p14="http://schemas.microsoft.com/office/powerpoint/2010/main" val="38943655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Dell\Pictures\New folder\photoooo\103255499169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5" y="0"/>
            <a:ext cx="9140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مستطيل 4"/>
          <p:cNvSpPr/>
          <p:nvPr/>
        </p:nvSpPr>
        <p:spPr>
          <a:xfrm>
            <a:off x="3059832" y="15766"/>
            <a:ext cx="2952390" cy="646331"/>
          </a:xfrm>
          <a:prstGeom prst="rect">
            <a:avLst/>
          </a:prstGeom>
        </p:spPr>
        <p:style>
          <a:lnRef idx="0">
            <a:schemeClr val="accent2"/>
          </a:lnRef>
          <a:fillRef idx="3">
            <a:schemeClr val="accent2"/>
          </a:fillRef>
          <a:effectRef idx="3">
            <a:schemeClr val="accent2"/>
          </a:effectRef>
          <a:fontRef idx="minor">
            <a:schemeClr val="lt1"/>
          </a:fontRef>
        </p:style>
        <p:txBody>
          <a:bodyPr wrap="square">
            <a:spAutoFit/>
          </a:bodyPr>
          <a:lstStyle/>
          <a:p>
            <a:pPr algn="ctr" rtl="0"/>
            <a:r>
              <a:rPr lang="ar-EG" sz="3600" b="1" dirty="0" smtClean="0"/>
              <a:t>الحل</a:t>
            </a:r>
            <a:endParaRPr lang="en-US" sz="3600" dirty="0"/>
          </a:p>
        </p:txBody>
      </p:sp>
      <mc:AlternateContent xmlns:mc="http://schemas.openxmlformats.org/markup-compatibility/2006" xmlns:a14="http://schemas.microsoft.com/office/drawing/2010/main">
        <mc:Choice Requires="a14">
          <p:sp>
            <p:nvSpPr>
              <p:cNvPr id="2" name="Rectangle 1"/>
              <p:cNvSpPr/>
              <p:nvPr/>
            </p:nvSpPr>
            <p:spPr>
              <a:xfrm>
                <a:off x="179512" y="836712"/>
                <a:ext cx="8712968" cy="5054012"/>
              </a:xfrm>
              <a:prstGeom prst="rect">
                <a:avLst/>
              </a:prstGeom>
            </p:spPr>
            <p:txBody>
              <a:bodyPr wrap="square">
                <a:spAutoFit/>
              </a:bodyPr>
              <a:lstStyle/>
              <a:p>
                <a:pPr marL="342900" lvl="0" indent="-342900">
                  <a:buFont typeface="+mj-lt"/>
                  <a:buAutoNum type="arabicParenR"/>
                </a:pPr>
                <a14:m>
                  <m:oMath xmlns:m="http://schemas.openxmlformats.org/officeDocument/2006/math">
                    <m:r>
                      <a:rPr lang="ar-EG" smtClean="0">
                        <a:latin typeface="Cambria Math"/>
                      </a:rPr>
                      <m:t>ن</m:t>
                    </m:r>
                    <m:r>
                      <a:rPr lang="ar-EG" smtClean="0">
                        <a:latin typeface="Cambria Math"/>
                      </a:rPr>
                      <m:t>×</m:t>
                    </m:r>
                    <m:r>
                      <a:rPr lang="ar-EG" smtClean="0">
                        <a:latin typeface="Cambria Math"/>
                      </a:rPr>
                      <m:t>ع</m:t>
                    </m:r>
                    <m:r>
                      <a:rPr lang="ar-EG" smtClean="0">
                        <a:latin typeface="Cambria Math"/>
                      </a:rPr>
                      <m:t>×</m:t>
                    </m:r>
                    <m:r>
                      <a:rPr lang="ar-EG" smtClean="0">
                        <a:latin typeface="Cambria Math"/>
                      </a:rPr>
                      <m:t>أ</m:t>
                    </m:r>
                    <m:r>
                      <a:rPr lang="ar-EG" smtClean="0">
                        <a:latin typeface="Cambria Math"/>
                      </a:rPr>
                      <m:t>=</m:t>
                    </m:r>
                    <m:sPre>
                      <m:sPrePr>
                        <m:ctrlPr>
                          <a:rPr lang="en-US" i="1">
                            <a:latin typeface="Cambria Math"/>
                          </a:rPr>
                        </m:ctrlPr>
                      </m:sPrePr>
                      <m:sub>
                        <m:r>
                          <a:rPr lang="ar-EG">
                            <a:latin typeface="Cambria Math"/>
                          </a:rPr>
                          <m:t>د</m:t>
                        </m:r>
                      </m:sub>
                      <m:sup/>
                      <m:e>
                        <m:sSup>
                          <m:sSupPr>
                            <m:ctrlPr>
                              <a:rPr lang="en-US" i="1">
                                <a:latin typeface="Cambria Math"/>
                              </a:rPr>
                            </m:ctrlPr>
                          </m:sSupPr>
                          <m:e>
                            <m:r>
                              <a:rPr lang="ar-EG">
                                <a:latin typeface="Cambria Math"/>
                              </a:rPr>
                              <m:t>ف</m:t>
                            </m:r>
                            <m:r>
                              <a:rPr lang="ar-EG">
                                <a:latin typeface="Cambria Math"/>
                              </a:rPr>
                              <m:t> </m:t>
                            </m:r>
                          </m:e>
                          <m:sup/>
                        </m:sSup>
                      </m:e>
                    </m:sPre>
                  </m:oMath>
                </a14:m>
                <a:r>
                  <a:rPr lang="ar-EG" dirty="0"/>
                  <a:t> = 10000 </a:t>
                </a:r>
                <a14:m>
                  <m:oMath xmlns:m="http://schemas.openxmlformats.org/officeDocument/2006/math">
                    <m:r>
                      <a:rPr lang="ar-EG">
                        <a:latin typeface="Cambria Math"/>
                      </a:rPr>
                      <m:t>×</m:t>
                    </m:r>
                  </m:oMath>
                </a14:m>
                <a:r>
                  <a:rPr lang="ar-EG" dirty="0"/>
                  <a:t> 0.10 </a:t>
                </a:r>
                <a14:m>
                  <m:oMath xmlns:m="http://schemas.openxmlformats.org/officeDocument/2006/math">
                    <m:r>
                      <a:rPr lang="ar-EG">
                        <a:latin typeface="Cambria Math"/>
                      </a:rPr>
                      <m:t>× </m:t>
                    </m:r>
                  </m:oMath>
                </a14:m>
                <a:r>
                  <a:rPr lang="ar-EG" dirty="0"/>
                  <a:t>  </a:t>
                </a:r>
                <a14:m>
                  <m:oMath xmlns:m="http://schemas.openxmlformats.org/officeDocument/2006/math">
                    <m:f>
                      <m:fPr>
                        <m:ctrlPr>
                          <a:rPr lang="en-US" i="1">
                            <a:latin typeface="Cambria Math"/>
                          </a:rPr>
                        </m:ctrlPr>
                      </m:fPr>
                      <m:num>
                        <m:r>
                          <a:rPr lang="en-US" i="1">
                            <a:latin typeface="Cambria Math"/>
                          </a:rPr>
                          <m:t>6</m:t>
                        </m:r>
                      </m:num>
                      <m:den>
                        <m:r>
                          <a:rPr lang="en-US" i="1">
                            <a:latin typeface="Cambria Math"/>
                          </a:rPr>
                          <m:t>12</m:t>
                        </m:r>
                      </m:den>
                    </m:f>
                  </m:oMath>
                </a14:m>
                <a:r>
                  <a:rPr lang="ar-EG" dirty="0"/>
                  <a:t> = 500 جنيه</a:t>
                </a:r>
                <a:endParaRPr lang="en-US" dirty="0"/>
              </a:p>
              <a:p>
                <a:r>
                  <a:rPr lang="ar-EG" dirty="0" smtClean="0"/>
                  <a:t>       عدد </a:t>
                </a:r>
                <a:r>
                  <a:rPr lang="ar-EG" dirty="0"/>
                  <a:t>ف د = </a:t>
                </a:r>
                <a14:m>
                  <m:oMath xmlns:m="http://schemas.openxmlformats.org/officeDocument/2006/math">
                    <m:f>
                      <m:fPr>
                        <m:ctrlPr>
                          <a:rPr lang="en-US" i="1">
                            <a:latin typeface="Cambria Math"/>
                          </a:rPr>
                        </m:ctrlPr>
                      </m:fPr>
                      <m:num>
                        <m:r>
                          <a:rPr lang="ar-EG">
                            <a:latin typeface="Cambria Math"/>
                          </a:rPr>
                          <m:t>ن</m:t>
                        </m:r>
                      </m:num>
                      <m:den>
                        <m:r>
                          <a:rPr lang="ar-EG">
                            <a:latin typeface="Cambria Math"/>
                          </a:rPr>
                          <m:t>ى</m:t>
                        </m:r>
                      </m:den>
                    </m:f>
                  </m:oMath>
                </a14:m>
                <a:r>
                  <a:rPr lang="ar-EG" dirty="0"/>
                  <a:t>  = </a:t>
                </a:r>
                <a14:m>
                  <m:oMath xmlns:m="http://schemas.openxmlformats.org/officeDocument/2006/math">
                    <m:f>
                      <m:fPr>
                        <m:ctrlPr>
                          <a:rPr lang="en-US" i="1">
                            <a:latin typeface="Cambria Math"/>
                          </a:rPr>
                        </m:ctrlPr>
                      </m:fPr>
                      <m:num>
                        <m:r>
                          <a:rPr lang="en-US" i="1">
                            <a:latin typeface="Cambria Math"/>
                          </a:rPr>
                          <m:t>60</m:t>
                        </m:r>
                      </m:num>
                      <m:den>
                        <m:r>
                          <a:rPr lang="en-US" i="1">
                            <a:latin typeface="Cambria Math"/>
                          </a:rPr>
                          <m:t>6</m:t>
                        </m:r>
                      </m:den>
                    </m:f>
                  </m:oMath>
                </a14:m>
                <a:r>
                  <a:rPr lang="ar-EG" dirty="0"/>
                  <a:t>  = 10 فوائد دوريه</a:t>
                </a:r>
                <a:endParaRPr lang="en-US" dirty="0"/>
              </a:p>
              <a:p>
                <a:pPr lvl="0"/>
                <a:r>
                  <a:rPr lang="ar-EG" dirty="0" smtClean="0"/>
                  <a:t>        مج </a:t>
                </a:r>
                <a:r>
                  <a:rPr lang="ar-EG" dirty="0"/>
                  <a:t>ف د = عدد ف د </a:t>
                </a:r>
                <a14:m>
                  <m:oMath xmlns:m="http://schemas.openxmlformats.org/officeDocument/2006/math">
                    <m:r>
                      <a:rPr lang="ar-EG">
                        <a:latin typeface="Cambria Math"/>
                      </a:rPr>
                      <m:t>×</m:t>
                    </m:r>
                  </m:oMath>
                </a14:m>
                <a:r>
                  <a:rPr lang="ar-EG" dirty="0"/>
                  <a:t> ف د  = 10 </a:t>
                </a:r>
                <a14:m>
                  <m:oMath xmlns:m="http://schemas.openxmlformats.org/officeDocument/2006/math">
                    <m:r>
                      <a:rPr lang="ar-EG">
                        <a:latin typeface="Cambria Math"/>
                      </a:rPr>
                      <m:t>×</m:t>
                    </m:r>
                  </m:oMath>
                </a14:m>
                <a:r>
                  <a:rPr lang="ar-EG" dirty="0"/>
                  <a:t>  500 = 5000 جنيه</a:t>
                </a:r>
                <a:endParaRPr lang="en-US" dirty="0"/>
              </a:p>
              <a:p>
                <a:r>
                  <a:rPr lang="ar-EG" dirty="0"/>
                  <a:t> </a:t>
                </a:r>
                <a:endParaRPr lang="en-US" dirty="0"/>
              </a:p>
              <a:p>
                <a:pPr marL="342900" indent="-342900">
                  <a:buFont typeface="+mj-lt"/>
                  <a:buAutoNum type="arabicParenR" startAt="2"/>
                </a:pPr>
                <a14:m>
                  <m:oMath xmlns:m="http://schemas.openxmlformats.org/officeDocument/2006/math">
                    <m:f>
                      <m:fPr>
                        <m:ctrlPr>
                          <a:rPr lang="en-US" i="1">
                            <a:latin typeface="Cambria Math"/>
                          </a:rPr>
                        </m:ctrlPr>
                      </m:fPr>
                      <m:num>
                        <m:r>
                          <a:rPr lang="ar-EG">
                            <a:latin typeface="Cambria Math"/>
                          </a:rPr>
                          <m:t>الأخيرة</m:t>
                        </m:r>
                        <m:r>
                          <a:rPr lang="ar-EG">
                            <a:latin typeface="Cambria Math"/>
                          </a:rPr>
                          <m:t> </m:t>
                        </m:r>
                        <m:r>
                          <a:rPr lang="ar-EG">
                            <a:latin typeface="Cambria Math"/>
                          </a:rPr>
                          <m:t>ن</m:t>
                        </m:r>
                        <m:r>
                          <a:rPr lang="ar-EG" i="1">
                            <a:latin typeface="Cambria Math"/>
                          </a:rPr>
                          <m:t> </m:t>
                        </m:r>
                        <m:r>
                          <a:rPr lang="en-US">
                            <a:latin typeface="Cambria Math"/>
                          </a:rPr>
                          <m:t>+</m:t>
                        </m:r>
                        <m:r>
                          <a:rPr lang="ar-EG">
                            <a:latin typeface="Cambria Math"/>
                          </a:rPr>
                          <m:t>الأولى</m:t>
                        </m:r>
                        <m:r>
                          <a:rPr lang="ar-EG">
                            <a:latin typeface="Cambria Math"/>
                          </a:rPr>
                          <m:t> </m:t>
                        </m:r>
                        <m:r>
                          <a:rPr lang="ar-EG">
                            <a:latin typeface="Cambria Math"/>
                          </a:rPr>
                          <m:t>ن</m:t>
                        </m:r>
                      </m:num>
                      <m:den>
                        <m:r>
                          <a:rPr lang="en-US" i="1">
                            <a:latin typeface="Cambria Math"/>
                          </a:rPr>
                          <m:t>12</m:t>
                        </m:r>
                      </m:den>
                    </m:f>
                    <m:r>
                      <a:rPr lang="en-US" i="1">
                        <a:latin typeface="Cambria Math"/>
                      </a:rPr>
                      <m:t>×</m:t>
                    </m:r>
                    <m:r>
                      <a:rPr lang="en-US">
                        <a:latin typeface="Cambria Math"/>
                      </a:rPr>
                      <m:t> </m:t>
                    </m:r>
                    <m:r>
                      <a:rPr lang="ar-EG">
                        <a:latin typeface="Cambria Math"/>
                      </a:rPr>
                      <m:t>د</m:t>
                    </m:r>
                    <m:r>
                      <a:rPr lang="ar-EG">
                        <a:latin typeface="Cambria Math"/>
                      </a:rPr>
                      <m:t> </m:t>
                    </m:r>
                    <m:r>
                      <a:rPr lang="ar-EG">
                        <a:latin typeface="Cambria Math"/>
                      </a:rPr>
                      <m:t>ف</m:t>
                    </m:r>
                    <m:r>
                      <a:rPr lang="ar-EG">
                        <a:latin typeface="Cambria Math"/>
                      </a:rPr>
                      <m:t> × </m:t>
                    </m:r>
                    <m:r>
                      <a:rPr lang="ar-EG">
                        <a:latin typeface="Cambria Math"/>
                      </a:rPr>
                      <m:t>التأخير</m:t>
                    </m:r>
                    <m:r>
                      <a:rPr lang="ar-EG">
                        <a:latin typeface="Cambria Math"/>
                      </a:rPr>
                      <m:t> </m:t>
                    </m:r>
                    <m:r>
                      <a:rPr lang="ar-EG">
                        <a:latin typeface="Cambria Math"/>
                      </a:rPr>
                      <m:t>ع</m:t>
                    </m:r>
                    <m:r>
                      <a:rPr lang="ar-EG">
                        <a:latin typeface="Cambria Math"/>
                      </a:rPr>
                      <m:t>  ×</m:t>
                    </m:r>
                    <m:f>
                      <m:fPr>
                        <m:ctrlPr>
                          <a:rPr lang="en-US" i="1">
                            <a:latin typeface="Cambria Math"/>
                          </a:rPr>
                        </m:ctrlPr>
                      </m:fPr>
                      <m:num>
                        <m:r>
                          <a:rPr lang="ar-EG">
                            <a:latin typeface="Cambria Math"/>
                          </a:rPr>
                          <m:t>مسدده</m:t>
                        </m:r>
                        <m:r>
                          <a:rPr lang="ar-EG">
                            <a:latin typeface="Cambria Math"/>
                          </a:rPr>
                          <m:t> </m:t>
                        </m:r>
                        <m:r>
                          <a:rPr lang="ar-EG">
                            <a:latin typeface="Cambria Math"/>
                          </a:rPr>
                          <m:t>الغير</m:t>
                        </m:r>
                        <m:r>
                          <a:rPr lang="ar-EG">
                            <a:latin typeface="Cambria Math"/>
                          </a:rPr>
                          <m:t> </m:t>
                        </m:r>
                        <m:r>
                          <a:rPr lang="ar-EG">
                            <a:latin typeface="Cambria Math"/>
                          </a:rPr>
                          <m:t>الفوائد</m:t>
                        </m:r>
                        <m:r>
                          <a:rPr lang="ar-EG">
                            <a:latin typeface="Cambria Math"/>
                          </a:rPr>
                          <m:t> </m:t>
                        </m:r>
                        <m:r>
                          <a:rPr lang="ar-EG">
                            <a:latin typeface="Cambria Math"/>
                          </a:rPr>
                          <m:t>عدد</m:t>
                        </m:r>
                      </m:num>
                      <m:den>
                        <m:r>
                          <a:rPr lang="en-US" i="1">
                            <a:latin typeface="Cambria Math"/>
                          </a:rPr>
                          <m:t>2</m:t>
                        </m:r>
                      </m:den>
                    </m:f>
                    <m:r>
                      <a:rPr lang="en-US">
                        <a:latin typeface="Cambria Math"/>
                      </a:rPr>
                      <m:t>=</m:t>
                    </m:r>
                    <m:r>
                      <a:rPr lang="ar-EG">
                        <a:latin typeface="Cambria Math"/>
                      </a:rPr>
                      <m:t>الفوائد</m:t>
                    </m:r>
                    <m:r>
                      <a:rPr lang="ar-EG">
                        <a:latin typeface="Cambria Math"/>
                      </a:rPr>
                      <m:t> </m:t>
                    </m:r>
                    <m:r>
                      <a:rPr lang="ar-EG">
                        <a:latin typeface="Cambria Math"/>
                      </a:rPr>
                      <m:t>تأخير</m:t>
                    </m:r>
                    <m:r>
                      <a:rPr lang="ar-EG">
                        <a:latin typeface="Cambria Math"/>
                      </a:rPr>
                      <m:t> </m:t>
                    </m:r>
                    <m:r>
                      <a:rPr lang="ar-EG">
                        <a:latin typeface="Cambria Math"/>
                      </a:rPr>
                      <m:t>فوائد</m:t>
                    </m:r>
                  </m:oMath>
                </a14:m>
                <a:endParaRPr lang="en-US" dirty="0"/>
              </a:p>
              <a:p>
                <a:pPr/>
                <a14:m>
                  <m:oMathPara xmlns:m="http://schemas.openxmlformats.org/officeDocument/2006/math">
                    <m:oMathParaPr>
                      <m:jc m:val="centerGroup"/>
                    </m:oMathParaPr>
                    <m:oMath xmlns:m="http://schemas.openxmlformats.org/officeDocument/2006/math">
                      <m:r>
                        <a:rPr lang="ar-EG">
                          <a:latin typeface="Cambria Math"/>
                        </a:rPr>
                        <m:t>جنيه</m:t>
                      </m:r>
                      <m:r>
                        <a:rPr lang="ar-EG" i="1">
                          <a:latin typeface="Cambria Math"/>
                        </a:rPr>
                        <m:t> </m:t>
                      </m:r>
                      <m:r>
                        <a:rPr lang="en-US" i="1">
                          <a:latin typeface="Cambria Math"/>
                        </a:rPr>
                        <m:t>2000</m:t>
                      </m:r>
                      <m:r>
                        <a:rPr lang="en-US" i="1">
                          <a:latin typeface="Cambria Math"/>
                        </a:rPr>
                        <m:t> =</m:t>
                      </m:r>
                      <m:f>
                        <m:fPr>
                          <m:ctrlPr>
                            <a:rPr lang="en-US" i="1">
                              <a:latin typeface="Cambria Math"/>
                            </a:rPr>
                          </m:ctrlPr>
                        </m:fPr>
                        <m:num>
                          <m:r>
                            <a:rPr lang="en-US">
                              <a:latin typeface="Cambria Math"/>
                            </a:rPr>
                            <m:t>36</m:t>
                          </m:r>
                          <m:r>
                            <a:rPr lang="en-US" i="1">
                              <a:latin typeface="Cambria Math"/>
                            </a:rPr>
                            <m:t> </m:t>
                          </m:r>
                          <m:r>
                            <a:rPr lang="en-US">
                              <a:latin typeface="Cambria Math"/>
                            </a:rPr>
                            <m:t>+</m:t>
                          </m:r>
                          <m:r>
                            <a:rPr lang="en-US">
                              <a:latin typeface="Cambria Math"/>
                            </a:rPr>
                            <m:t>60</m:t>
                          </m:r>
                        </m:num>
                        <m:den>
                          <m:r>
                            <a:rPr lang="en-US" i="1">
                              <a:latin typeface="Cambria Math"/>
                            </a:rPr>
                            <m:t>12</m:t>
                          </m:r>
                        </m:den>
                      </m:f>
                      <m:r>
                        <a:rPr lang="en-US" i="1">
                          <a:latin typeface="Cambria Math"/>
                        </a:rPr>
                        <m:t>× </m:t>
                      </m:r>
                      <m:r>
                        <a:rPr lang="en-US">
                          <a:latin typeface="Cambria Math"/>
                        </a:rPr>
                        <m:t>500</m:t>
                      </m:r>
                      <m:r>
                        <a:rPr lang="ar-EG" i="1">
                          <a:latin typeface="Cambria Math"/>
                        </a:rPr>
                        <m:t> </m:t>
                      </m:r>
                      <m:r>
                        <a:rPr lang="ar-EG">
                          <a:latin typeface="Cambria Math"/>
                        </a:rPr>
                        <m:t>×</m:t>
                      </m:r>
                      <m:r>
                        <a:rPr lang="ar-EG" i="1">
                          <a:latin typeface="Cambria Math"/>
                        </a:rPr>
                        <m:t> </m:t>
                      </m:r>
                      <m:r>
                        <a:rPr lang="en-US">
                          <a:latin typeface="Cambria Math"/>
                        </a:rPr>
                        <m:t>0</m:t>
                      </m:r>
                      <m:r>
                        <a:rPr lang="en-US">
                          <a:latin typeface="Cambria Math"/>
                        </a:rPr>
                        <m:t>.</m:t>
                      </m:r>
                      <m:r>
                        <a:rPr lang="en-US">
                          <a:latin typeface="Cambria Math"/>
                        </a:rPr>
                        <m:t>20</m:t>
                      </m:r>
                      <m:r>
                        <a:rPr lang="ar-EG" i="1">
                          <a:latin typeface="Cambria Math"/>
                        </a:rPr>
                        <m:t>  </m:t>
                      </m:r>
                      <m:r>
                        <a:rPr lang="en-US">
                          <a:latin typeface="Cambria Math"/>
                        </a:rPr>
                        <m:t>×</m:t>
                      </m:r>
                      <m:f>
                        <m:fPr>
                          <m:ctrlPr>
                            <a:rPr lang="en-US" i="1">
                              <a:latin typeface="Cambria Math"/>
                            </a:rPr>
                          </m:ctrlPr>
                        </m:fPr>
                        <m:num>
                          <m:r>
                            <a:rPr lang="en-US">
                              <a:latin typeface="Cambria Math"/>
                            </a:rPr>
                            <m:t>5</m:t>
                          </m:r>
                        </m:num>
                        <m:den>
                          <m:r>
                            <a:rPr lang="en-US" i="1">
                              <a:latin typeface="Cambria Math"/>
                            </a:rPr>
                            <m:t>2</m:t>
                          </m:r>
                        </m:den>
                      </m:f>
                      <m:r>
                        <a:rPr lang="en-US">
                          <a:latin typeface="Cambria Math"/>
                        </a:rPr>
                        <m:t>=</m:t>
                      </m:r>
                      <m:r>
                        <a:rPr lang="ar-EG">
                          <a:latin typeface="Cambria Math"/>
                        </a:rPr>
                        <m:t>الفوائد</m:t>
                      </m:r>
                      <m:r>
                        <a:rPr lang="ar-EG" i="1">
                          <a:latin typeface="Cambria Math"/>
                        </a:rPr>
                        <m:t> </m:t>
                      </m:r>
                      <m:r>
                        <a:rPr lang="ar-EG">
                          <a:latin typeface="Cambria Math"/>
                        </a:rPr>
                        <m:t>تأخير</m:t>
                      </m:r>
                      <m:r>
                        <a:rPr lang="ar-EG" i="1">
                          <a:latin typeface="Cambria Math"/>
                        </a:rPr>
                        <m:t>     </m:t>
                      </m:r>
                      <m:r>
                        <a:rPr lang="ar-EG">
                          <a:latin typeface="Cambria Math"/>
                        </a:rPr>
                        <m:t>فوائد</m:t>
                      </m:r>
                    </m:oMath>
                  </m:oMathPara>
                </a14:m>
                <a:endParaRPr lang="en-US" dirty="0"/>
              </a:p>
              <a:p>
                <a:r>
                  <a:rPr lang="ar-EG" dirty="0"/>
                  <a:t> </a:t>
                </a:r>
                <a:endParaRPr lang="en-US" dirty="0"/>
              </a:p>
              <a:p>
                <a:r>
                  <a:rPr lang="ar-EG" dirty="0"/>
                  <a:t> </a:t>
                </a:r>
                <a:r>
                  <a:rPr lang="ar-EG" dirty="0" smtClean="0"/>
                  <a:t>فوائد تأخير الأصل = أ </a:t>
                </a:r>
                <a14:m>
                  <m:oMath xmlns:m="http://schemas.openxmlformats.org/officeDocument/2006/math">
                    <m:r>
                      <a:rPr lang="en-US">
                        <a:latin typeface="Cambria Math"/>
                      </a:rPr>
                      <m:t>×</m:t>
                    </m:r>
                  </m:oMath>
                </a14:m>
                <a:r>
                  <a:rPr lang="ar-EG" dirty="0" smtClean="0"/>
                  <a:t> مدة التأخير </a:t>
                </a:r>
                <a14:m>
                  <m:oMath xmlns:m="http://schemas.openxmlformats.org/officeDocument/2006/math">
                    <m:r>
                      <a:rPr lang="en-US">
                        <a:latin typeface="Cambria Math"/>
                      </a:rPr>
                      <m:t>×</m:t>
                    </m:r>
                  </m:oMath>
                </a14:m>
                <a:r>
                  <a:rPr lang="ar-EG" dirty="0" smtClean="0"/>
                  <a:t> ع تأخير الأصل</a:t>
                </a:r>
              </a:p>
              <a:p>
                <a:r>
                  <a:rPr lang="ar-EG" dirty="0" smtClean="0"/>
                  <a:t>فوائد تأخير الأصل = 3</a:t>
                </a:r>
                <a14:m>
                  <m:oMath xmlns:m="http://schemas.openxmlformats.org/officeDocument/2006/math">
                    <m:r>
                      <a:rPr lang="en-US">
                        <a:latin typeface="Cambria Math"/>
                      </a:rPr>
                      <m:t>×</m:t>
                    </m:r>
                  </m:oMath>
                </a14:m>
                <a:r>
                  <a:rPr lang="ar-EG" dirty="0" smtClean="0"/>
                  <a:t>0.15</a:t>
                </a:r>
                <a14:m>
                  <m:oMath xmlns:m="http://schemas.openxmlformats.org/officeDocument/2006/math">
                    <m:r>
                      <a:rPr lang="en-US">
                        <a:latin typeface="Cambria Math"/>
                      </a:rPr>
                      <m:t>×</m:t>
                    </m:r>
                  </m:oMath>
                </a14:m>
                <a:r>
                  <a:rPr lang="ar-EG" dirty="0" smtClean="0"/>
                  <a:t>10000 =  4500</a:t>
                </a:r>
                <a:endParaRPr lang="en-US" dirty="0"/>
              </a:p>
              <a:p>
                <a:pPr marL="342900" lvl="0" indent="-342900">
                  <a:buFont typeface="+mj-lt"/>
                  <a:buAutoNum type="arabicParenR" startAt="3"/>
                </a:pPr>
                <a:r>
                  <a:rPr lang="ar-EG" dirty="0"/>
                  <a:t>اجمالي ما يدفعه المدين نهاية مدة الدين = أ  + الفوائد غير المسددة + فوائد تأخير </a:t>
                </a:r>
                <a:r>
                  <a:rPr lang="ar-EG" dirty="0" smtClean="0"/>
                  <a:t>الفوائد + فوائد تأخير الأصل</a:t>
                </a:r>
                <a:endParaRPr lang="en-US" dirty="0"/>
              </a:p>
              <a:p>
                <a:r>
                  <a:rPr lang="ar-EG" dirty="0"/>
                  <a:t> </a:t>
                </a:r>
                <a:r>
                  <a:rPr lang="ar-EG" dirty="0" smtClean="0"/>
                  <a:t>                                                = </a:t>
                </a:r>
                <a:r>
                  <a:rPr lang="ar-EG" dirty="0"/>
                  <a:t>10000 +  5</a:t>
                </a:r>
                <a14:m>
                  <m:oMath xmlns:m="http://schemas.openxmlformats.org/officeDocument/2006/math">
                    <m:r>
                      <a:rPr lang="en-US" i="1">
                        <a:latin typeface="Cambria Math"/>
                      </a:rPr>
                      <m:t>×</m:t>
                    </m:r>
                  </m:oMath>
                </a14:m>
                <a:r>
                  <a:rPr lang="ar-EG" dirty="0"/>
                  <a:t>500  + 2000+4500= 19000جنيه</a:t>
                </a:r>
                <a:r>
                  <a:rPr lang="en-US" dirty="0"/>
                  <a:t> </a:t>
                </a:r>
              </a:p>
              <a:p>
                <a:pPr marL="342900" lvl="0" indent="-342900">
                  <a:buFont typeface="+mj-lt"/>
                  <a:buAutoNum type="arabicParenR" startAt="4"/>
                </a:pPr>
                <a:r>
                  <a:rPr lang="ar-EG" dirty="0"/>
                  <a:t>ع = </a:t>
                </a:r>
                <a14:m>
                  <m:oMath xmlns:m="http://schemas.openxmlformats.org/officeDocument/2006/math">
                    <m:f>
                      <m:fPr>
                        <m:ctrlPr>
                          <a:rPr lang="en-US" i="1">
                            <a:latin typeface="Cambria Math"/>
                          </a:rPr>
                        </m:ctrlPr>
                      </m:fPr>
                      <m:num>
                        <m:r>
                          <a:rPr lang="ar-EG">
                            <a:latin typeface="Cambria Math"/>
                          </a:rPr>
                          <m:t>الفوائد</m:t>
                        </m:r>
                        <m:r>
                          <a:rPr lang="ar-EG">
                            <a:latin typeface="Cambria Math"/>
                          </a:rPr>
                          <m:t> </m:t>
                        </m:r>
                        <m:r>
                          <a:rPr lang="ar-EG">
                            <a:latin typeface="Cambria Math"/>
                          </a:rPr>
                          <m:t>اجمالي</m:t>
                        </m:r>
                        <m:r>
                          <a:rPr lang="ar-EG">
                            <a:latin typeface="Cambria Math"/>
                          </a:rPr>
                          <m:t> </m:t>
                        </m:r>
                      </m:num>
                      <m:den>
                        <m:r>
                          <a:rPr lang="ar-EG">
                            <a:latin typeface="Cambria Math"/>
                          </a:rPr>
                          <m:t>ن</m:t>
                        </m:r>
                        <m:r>
                          <a:rPr lang="ar-EG">
                            <a:latin typeface="Cambria Math"/>
                          </a:rPr>
                          <m:t> ×</m:t>
                        </m:r>
                        <m:r>
                          <a:rPr lang="ar-EG">
                            <a:latin typeface="Cambria Math"/>
                          </a:rPr>
                          <m:t>أ</m:t>
                        </m:r>
                      </m:den>
                    </m:f>
                  </m:oMath>
                </a14:m>
                <a:r>
                  <a:rPr lang="ar-EG" dirty="0"/>
                  <a:t>  </a:t>
                </a:r>
                <a:endParaRPr lang="en-US" dirty="0"/>
              </a:p>
              <a:p>
                <a:r>
                  <a:rPr lang="ar-EG" dirty="0"/>
                  <a:t>=  </a:t>
                </a:r>
                <a14:m>
                  <m:oMath xmlns:m="http://schemas.openxmlformats.org/officeDocument/2006/math">
                    <m:f>
                      <m:fPr>
                        <m:ctrlPr>
                          <a:rPr lang="en-US" i="1">
                            <a:latin typeface="Cambria Math"/>
                          </a:rPr>
                        </m:ctrlPr>
                      </m:fPr>
                      <m:num>
                        <m:r>
                          <a:rPr lang="en-US" i="1">
                            <a:latin typeface="Cambria Math"/>
                          </a:rPr>
                          <m:t>5000</m:t>
                        </m:r>
                        <m:r>
                          <a:rPr lang="en-US" i="1">
                            <a:latin typeface="Cambria Math"/>
                          </a:rPr>
                          <m:t>+</m:t>
                        </m:r>
                        <m:r>
                          <a:rPr lang="en-US" i="1">
                            <a:latin typeface="Cambria Math"/>
                          </a:rPr>
                          <m:t>2000</m:t>
                        </m:r>
                        <m:r>
                          <a:rPr lang="en-US" i="1">
                            <a:latin typeface="Cambria Math"/>
                          </a:rPr>
                          <m:t>+</m:t>
                        </m:r>
                        <m:r>
                          <a:rPr lang="en-US" i="1">
                            <a:latin typeface="Cambria Math"/>
                          </a:rPr>
                          <m:t>4500</m:t>
                        </m:r>
                      </m:num>
                      <m:den>
                        <m:r>
                          <a:rPr lang="en-US" i="1">
                            <a:latin typeface="Cambria Math"/>
                          </a:rPr>
                          <m:t>10000</m:t>
                        </m:r>
                        <m:r>
                          <a:rPr lang="ar-EG">
                            <a:latin typeface="Cambria Math"/>
                          </a:rPr>
                          <m:t>×</m:t>
                        </m:r>
                        <m:r>
                          <a:rPr lang="en-US" i="1">
                            <a:latin typeface="Cambria Math"/>
                          </a:rPr>
                          <m:t>8</m:t>
                        </m:r>
                        <m:r>
                          <a:rPr lang="en-US">
                            <a:latin typeface="Cambria Math"/>
                          </a:rPr>
                          <m:t> </m:t>
                        </m:r>
                      </m:den>
                    </m:f>
                  </m:oMath>
                </a14:m>
                <a:endParaRPr lang="ar-EG" dirty="0" smtClean="0"/>
              </a:p>
              <a:p>
                <a:pPr rtl="0"/>
                <a:r>
                  <a:rPr lang="ar-EG" dirty="0" smtClean="0"/>
                  <a:t>=14.37%</a:t>
                </a:r>
              </a:p>
            </p:txBody>
          </p:sp>
        </mc:Choice>
        <mc:Fallback xmlns="">
          <p:sp>
            <p:nvSpPr>
              <p:cNvPr id="2" name="Rectangle 1"/>
              <p:cNvSpPr>
                <a:spLocks noRot="1" noChangeAspect="1" noMove="1" noResize="1" noEditPoints="1" noAdjustHandles="1" noChangeArrowheads="1" noChangeShapeType="1" noTextEdit="1"/>
              </p:cNvSpPr>
              <p:nvPr/>
            </p:nvSpPr>
            <p:spPr>
              <a:xfrm>
                <a:off x="179512" y="836712"/>
                <a:ext cx="8712968" cy="5054012"/>
              </a:xfrm>
              <a:prstGeom prst="rect">
                <a:avLst/>
              </a:prstGeom>
              <a:blipFill rotWithShape="1">
                <a:blip r:embed="rId3"/>
                <a:stretch>
                  <a:fillRect r="-629" b="-1086"/>
                </a:stretch>
              </a:blipFill>
            </p:spPr>
            <p:txBody>
              <a:bodyPr/>
              <a:lstStyle/>
              <a:p>
                <a:r>
                  <a:rPr lang="ar-EG">
                    <a:noFill/>
                  </a:rPr>
                  <a:t> </a:t>
                </a:r>
              </a:p>
            </p:txBody>
          </p:sp>
        </mc:Fallback>
      </mc:AlternateContent>
    </p:spTree>
    <p:extLst>
      <p:ext uri="{BB962C8B-B14F-4D97-AF65-F5344CB8AC3E}">
        <p14:creationId xmlns:p14="http://schemas.microsoft.com/office/powerpoint/2010/main" val="38820067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Dell\Pictures\New folder\photoooo\103255499169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5" y="0"/>
            <a:ext cx="9140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مستطيل 4"/>
          <p:cNvSpPr/>
          <p:nvPr/>
        </p:nvSpPr>
        <p:spPr>
          <a:xfrm>
            <a:off x="6790929" y="15766"/>
            <a:ext cx="2336577" cy="646331"/>
          </a:xfrm>
          <a:prstGeom prst="rect">
            <a:avLst/>
          </a:prstGeom>
        </p:spPr>
        <p:style>
          <a:lnRef idx="0">
            <a:schemeClr val="accent2"/>
          </a:lnRef>
          <a:fillRef idx="3">
            <a:schemeClr val="accent2"/>
          </a:fillRef>
          <a:effectRef idx="3">
            <a:schemeClr val="accent2"/>
          </a:effectRef>
          <a:fontRef idx="minor">
            <a:schemeClr val="lt1"/>
          </a:fontRef>
        </p:style>
        <p:txBody>
          <a:bodyPr wrap="square">
            <a:spAutoFit/>
          </a:bodyPr>
          <a:lstStyle/>
          <a:p>
            <a:pPr fontAlgn="auto">
              <a:spcBef>
                <a:spcPts val="0"/>
              </a:spcBef>
              <a:spcAft>
                <a:spcPts val="0"/>
              </a:spcAft>
              <a:defRPr/>
            </a:pPr>
            <a:r>
              <a:rPr lang="ar-EG" sz="3600" b="1" dirty="0" smtClean="0"/>
              <a:t>  مثال (2):</a:t>
            </a:r>
            <a:endParaRPr lang="en-US" sz="3600" dirty="0"/>
          </a:p>
        </p:txBody>
      </p:sp>
      <p:sp>
        <p:nvSpPr>
          <p:cNvPr id="2" name="Rectangle 1"/>
          <p:cNvSpPr/>
          <p:nvPr/>
        </p:nvSpPr>
        <p:spPr>
          <a:xfrm>
            <a:off x="3175" y="764705"/>
            <a:ext cx="8817297" cy="5509200"/>
          </a:xfrm>
          <a:prstGeom prst="rect">
            <a:avLst/>
          </a:prstGeom>
        </p:spPr>
        <p:txBody>
          <a:bodyPr wrap="square">
            <a:spAutoFit/>
          </a:bodyPr>
          <a:lstStyle/>
          <a:p>
            <a:pPr algn="just"/>
            <a:r>
              <a:rPr lang="ar-EG" sz="3200" dirty="0"/>
              <a:t>إقترض </a:t>
            </a:r>
            <a:r>
              <a:rPr lang="ar-EG" sz="3200" dirty="0" smtClean="0"/>
              <a:t>عمرو مبلغ 80000 </a:t>
            </a:r>
            <a:r>
              <a:rPr lang="ar-EG" sz="3200" dirty="0"/>
              <a:t>جنيه من بنك </a:t>
            </a:r>
            <a:r>
              <a:rPr lang="ar-EG" sz="3200" dirty="0" smtClean="0"/>
              <a:t>مصر لمدة عام ونصف, </a:t>
            </a:r>
            <a:r>
              <a:rPr lang="ar-EG" sz="3200" dirty="0"/>
              <a:t>واتفق مع الدائن على </a:t>
            </a:r>
            <a:r>
              <a:rPr lang="ar-EG" sz="3200" dirty="0" smtClean="0"/>
              <a:t>سداد الفوائد </a:t>
            </a:r>
            <a:r>
              <a:rPr lang="ar-EG" sz="3200" dirty="0"/>
              <a:t>بشكل دوري كل </a:t>
            </a:r>
            <a:r>
              <a:rPr lang="ar-EG" sz="3200" dirty="0" smtClean="0"/>
              <a:t>نهاية شهر </a:t>
            </a:r>
            <a:r>
              <a:rPr lang="ar-EG" sz="3200" dirty="0"/>
              <a:t>بمعدل فائدة 10%, وقام بسداد </a:t>
            </a:r>
            <a:r>
              <a:rPr lang="ar-EG" sz="3200" dirty="0" smtClean="0"/>
              <a:t>فوائد السنة الأولى </a:t>
            </a:r>
            <a:r>
              <a:rPr lang="ar-EG" sz="3200" dirty="0"/>
              <a:t>في مواعيدها, وتأخر في سداد باقي الفوائد واتفق مع الدائن على سداد الفوائد غير المسددة والأصل بعد </a:t>
            </a:r>
            <a:r>
              <a:rPr lang="ar-EG" sz="3200" dirty="0" smtClean="0"/>
              <a:t>مضي ستة أشهرمن </a:t>
            </a:r>
            <a:r>
              <a:rPr lang="ar-EG" sz="3200" dirty="0"/>
              <a:t>انتهاء مدة القرض بمعدل تأخير </a:t>
            </a:r>
            <a:r>
              <a:rPr lang="ar-EG" sz="3200" dirty="0" smtClean="0"/>
              <a:t>11% للفوائد و12% </a:t>
            </a:r>
            <a:r>
              <a:rPr lang="ar-EG" sz="3200" dirty="0"/>
              <a:t>للأصل</a:t>
            </a:r>
            <a:r>
              <a:rPr lang="ar-EG" sz="3200" dirty="0" smtClean="0"/>
              <a:t>.</a:t>
            </a:r>
          </a:p>
          <a:p>
            <a:pPr algn="just"/>
            <a:r>
              <a:rPr lang="ar-EG" sz="3200" dirty="0" smtClean="0"/>
              <a:t>أحسب ما يلي:</a:t>
            </a:r>
          </a:p>
          <a:p>
            <a:pPr marL="514350" indent="-514350" algn="just">
              <a:buFont typeface="+mj-lt"/>
              <a:buAutoNum type="arabicPeriod"/>
            </a:pPr>
            <a:r>
              <a:rPr lang="ar-EG" sz="3200" dirty="0"/>
              <a:t>الدورية ومجموع الفوائد الدورية.</a:t>
            </a:r>
          </a:p>
          <a:p>
            <a:pPr marL="514350" indent="-514350" algn="just">
              <a:buFont typeface="+mj-lt"/>
              <a:buAutoNum type="arabicPeriod"/>
            </a:pPr>
            <a:r>
              <a:rPr lang="ar-EG" sz="3200" dirty="0"/>
              <a:t>فوائد تأخر الفوائد.</a:t>
            </a:r>
          </a:p>
          <a:p>
            <a:pPr marL="514350" indent="-514350" algn="just">
              <a:buFont typeface="+mj-lt"/>
              <a:buAutoNum type="arabicPeriod"/>
            </a:pPr>
            <a:r>
              <a:rPr lang="ar-EG" sz="3200" dirty="0"/>
              <a:t>اجمالي ما يسدده المدين في نهاية مدة القرض.</a:t>
            </a:r>
          </a:p>
          <a:p>
            <a:pPr marL="514350" indent="-514350" algn="just">
              <a:buFont typeface="+mj-lt"/>
              <a:buAutoNum type="arabicPeriod"/>
            </a:pPr>
            <a:r>
              <a:rPr lang="ar-EG" sz="3200" dirty="0"/>
              <a:t>معدل الفائدة العام المحقق</a:t>
            </a:r>
            <a:r>
              <a:rPr lang="ar-EG" sz="3200" dirty="0" smtClean="0"/>
              <a:t>.</a:t>
            </a:r>
            <a:endParaRPr lang="en-US" sz="3200" dirty="0"/>
          </a:p>
        </p:txBody>
      </p:sp>
    </p:spTree>
    <p:extLst>
      <p:ext uri="{BB962C8B-B14F-4D97-AF65-F5344CB8AC3E}">
        <p14:creationId xmlns:p14="http://schemas.microsoft.com/office/powerpoint/2010/main" val="2674780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Dell\Pictures\New folder\photoooo\103255499169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5" y="0"/>
            <a:ext cx="9140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مستطيل 4"/>
          <p:cNvSpPr/>
          <p:nvPr/>
        </p:nvSpPr>
        <p:spPr>
          <a:xfrm>
            <a:off x="3059832" y="15766"/>
            <a:ext cx="2952390" cy="646331"/>
          </a:xfrm>
          <a:prstGeom prst="rect">
            <a:avLst/>
          </a:prstGeom>
        </p:spPr>
        <p:style>
          <a:lnRef idx="0">
            <a:schemeClr val="accent2"/>
          </a:lnRef>
          <a:fillRef idx="3">
            <a:schemeClr val="accent2"/>
          </a:fillRef>
          <a:effectRef idx="3">
            <a:schemeClr val="accent2"/>
          </a:effectRef>
          <a:fontRef idx="minor">
            <a:schemeClr val="lt1"/>
          </a:fontRef>
        </p:style>
        <p:txBody>
          <a:bodyPr wrap="square">
            <a:spAutoFit/>
          </a:bodyPr>
          <a:lstStyle/>
          <a:p>
            <a:pPr algn="ctr" rtl="0"/>
            <a:r>
              <a:rPr lang="ar-EG" sz="3600" b="1" dirty="0" smtClean="0"/>
              <a:t>الحل</a:t>
            </a:r>
            <a:endParaRPr lang="en-US" sz="3600" dirty="0"/>
          </a:p>
        </p:txBody>
      </p:sp>
      <mc:AlternateContent xmlns:mc="http://schemas.openxmlformats.org/markup-compatibility/2006">
        <mc:Choice xmlns:a14="http://schemas.microsoft.com/office/drawing/2010/main" Requires="a14">
          <p:sp>
            <p:nvSpPr>
              <p:cNvPr id="2" name="Rectangle 1"/>
              <p:cNvSpPr/>
              <p:nvPr/>
            </p:nvSpPr>
            <p:spPr>
              <a:xfrm>
                <a:off x="251551" y="662097"/>
                <a:ext cx="8568952" cy="5431552"/>
              </a:xfrm>
              <a:prstGeom prst="rect">
                <a:avLst/>
              </a:prstGeom>
            </p:spPr>
            <p:txBody>
              <a:bodyPr wrap="square">
                <a:spAutoFit/>
              </a:bodyPr>
              <a:lstStyle/>
              <a:p>
                <a:pPr marL="342900" lvl="0" indent="-342900">
                  <a:buFont typeface="+mj-lt"/>
                  <a:buAutoNum type="arabicParenR"/>
                </a:pPr>
                <a14:m>
                  <m:oMath xmlns:m="http://schemas.openxmlformats.org/officeDocument/2006/math">
                    <m:r>
                      <a:rPr lang="ar-EG">
                        <a:latin typeface="Cambria Math"/>
                      </a:rPr>
                      <m:t>ن</m:t>
                    </m:r>
                    <m:r>
                      <a:rPr lang="ar-EG">
                        <a:latin typeface="Cambria Math"/>
                      </a:rPr>
                      <m:t>×</m:t>
                    </m:r>
                    <m:r>
                      <a:rPr lang="ar-EG">
                        <a:latin typeface="Cambria Math"/>
                      </a:rPr>
                      <m:t>ع</m:t>
                    </m:r>
                    <m:r>
                      <a:rPr lang="ar-EG">
                        <a:latin typeface="Cambria Math"/>
                      </a:rPr>
                      <m:t>×</m:t>
                    </m:r>
                    <m:r>
                      <a:rPr lang="ar-EG">
                        <a:latin typeface="Cambria Math"/>
                      </a:rPr>
                      <m:t>أ</m:t>
                    </m:r>
                    <m:r>
                      <a:rPr lang="ar-EG">
                        <a:latin typeface="Cambria Math"/>
                      </a:rPr>
                      <m:t>=</m:t>
                    </m:r>
                    <m:sPre>
                      <m:sPrePr>
                        <m:ctrlPr>
                          <a:rPr lang="en-US" i="1">
                            <a:latin typeface="Cambria Math"/>
                          </a:rPr>
                        </m:ctrlPr>
                      </m:sPrePr>
                      <m:sub>
                        <m:r>
                          <a:rPr lang="ar-EG">
                            <a:latin typeface="Cambria Math"/>
                          </a:rPr>
                          <m:t>د</m:t>
                        </m:r>
                      </m:sub>
                      <m:sup/>
                      <m:e>
                        <m:sSup>
                          <m:sSupPr>
                            <m:ctrlPr>
                              <a:rPr lang="en-US" i="1">
                                <a:latin typeface="Cambria Math"/>
                              </a:rPr>
                            </m:ctrlPr>
                          </m:sSupPr>
                          <m:e>
                            <m:r>
                              <a:rPr lang="ar-EG">
                                <a:latin typeface="Cambria Math"/>
                              </a:rPr>
                              <m:t>ف</m:t>
                            </m:r>
                            <m:r>
                              <a:rPr lang="ar-EG" i="1">
                                <a:latin typeface="Cambria Math"/>
                              </a:rPr>
                              <m:t> </m:t>
                            </m:r>
                          </m:e>
                          <m:sup/>
                        </m:sSup>
                      </m:e>
                    </m:sPre>
                  </m:oMath>
                </a14:m>
                <a:r>
                  <a:rPr lang="ar-EG" dirty="0"/>
                  <a:t> = 80000 </a:t>
                </a:r>
                <a14:m>
                  <m:oMath xmlns:m="http://schemas.openxmlformats.org/officeDocument/2006/math">
                    <m:r>
                      <a:rPr lang="ar-EG">
                        <a:latin typeface="Cambria Math"/>
                      </a:rPr>
                      <m:t>×</m:t>
                    </m:r>
                  </m:oMath>
                </a14:m>
                <a:r>
                  <a:rPr lang="ar-EG" dirty="0"/>
                  <a:t> 0.10 </a:t>
                </a:r>
                <a14:m>
                  <m:oMath xmlns:m="http://schemas.openxmlformats.org/officeDocument/2006/math">
                    <m:r>
                      <a:rPr lang="ar-EG">
                        <a:latin typeface="Cambria Math"/>
                      </a:rPr>
                      <m:t>×</m:t>
                    </m:r>
                    <m:r>
                      <a:rPr lang="ar-EG" i="1">
                        <a:latin typeface="Cambria Math"/>
                      </a:rPr>
                      <m:t> </m:t>
                    </m:r>
                  </m:oMath>
                </a14:m>
                <a:r>
                  <a:rPr lang="ar-EG" dirty="0"/>
                  <a:t>  </a:t>
                </a:r>
                <a14:m>
                  <m:oMath xmlns:m="http://schemas.openxmlformats.org/officeDocument/2006/math">
                    <m:f>
                      <m:fPr>
                        <m:ctrlPr>
                          <a:rPr lang="en-US" i="1">
                            <a:latin typeface="Cambria Math"/>
                          </a:rPr>
                        </m:ctrlPr>
                      </m:fPr>
                      <m:num>
                        <m:r>
                          <a:rPr lang="en-US" i="1">
                            <a:latin typeface="Cambria Math"/>
                          </a:rPr>
                          <m:t>1</m:t>
                        </m:r>
                      </m:num>
                      <m:den>
                        <m:r>
                          <a:rPr lang="en-US" i="1">
                            <a:latin typeface="Cambria Math"/>
                          </a:rPr>
                          <m:t>12</m:t>
                        </m:r>
                      </m:den>
                    </m:f>
                  </m:oMath>
                </a14:m>
                <a:r>
                  <a:rPr lang="ar-EG" dirty="0"/>
                  <a:t> = 666.675 جنيه</a:t>
                </a:r>
                <a:endParaRPr lang="en-US" dirty="0"/>
              </a:p>
              <a:p>
                <a:r>
                  <a:rPr lang="ar-EG" dirty="0"/>
                  <a:t>       عدد ف د = </a:t>
                </a:r>
                <a14:m>
                  <m:oMath xmlns:m="http://schemas.openxmlformats.org/officeDocument/2006/math">
                    <m:f>
                      <m:fPr>
                        <m:ctrlPr>
                          <a:rPr lang="en-US" i="1">
                            <a:latin typeface="Cambria Math"/>
                          </a:rPr>
                        </m:ctrlPr>
                      </m:fPr>
                      <m:num>
                        <m:r>
                          <a:rPr lang="ar-EG">
                            <a:latin typeface="Cambria Math"/>
                          </a:rPr>
                          <m:t>ن</m:t>
                        </m:r>
                      </m:num>
                      <m:den>
                        <m:r>
                          <a:rPr lang="ar-EG">
                            <a:latin typeface="Cambria Math"/>
                          </a:rPr>
                          <m:t>ى</m:t>
                        </m:r>
                      </m:den>
                    </m:f>
                  </m:oMath>
                </a14:m>
                <a:r>
                  <a:rPr lang="ar-EG" dirty="0"/>
                  <a:t>  = </a:t>
                </a:r>
                <a14:m>
                  <m:oMath xmlns:m="http://schemas.openxmlformats.org/officeDocument/2006/math">
                    <m:f>
                      <m:fPr>
                        <m:ctrlPr>
                          <a:rPr lang="en-US" i="1">
                            <a:latin typeface="Cambria Math"/>
                          </a:rPr>
                        </m:ctrlPr>
                      </m:fPr>
                      <m:num>
                        <m:r>
                          <a:rPr lang="en-US" i="1">
                            <a:latin typeface="Cambria Math"/>
                          </a:rPr>
                          <m:t>18</m:t>
                        </m:r>
                      </m:num>
                      <m:den>
                        <m:r>
                          <a:rPr lang="en-US" i="1">
                            <a:latin typeface="Cambria Math"/>
                          </a:rPr>
                          <m:t>1</m:t>
                        </m:r>
                      </m:den>
                    </m:f>
                  </m:oMath>
                </a14:m>
                <a:r>
                  <a:rPr lang="ar-EG" dirty="0"/>
                  <a:t>  = 18 فوائد دوريه</a:t>
                </a:r>
                <a:endParaRPr lang="en-US" dirty="0"/>
              </a:p>
              <a:p>
                <a:r>
                  <a:rPr lang="ar-EG" dirty="0"/>
                  <a:t>        مج ف د = عدد ف د </a:t>
                </a:r>
                <a14:m>
                  <m:oMath xmlns:m="http://schemas.openxmlformats.org/officeDocument/2006/math">
                    <m:r>
                      <a:rPr lang="ar-EG">
                        <a:latin typeface="Cambria Math"/>
                      </a:rPr>
                      <m:t>×</m:t>
                    </m:r>
                  </m:oMath>
                </a14:m>
                <a:r>
                  <a:rPr lang="ar-EG" dirty="0"/>
                  <a:t> ف د  = 18 </a:t>
                </a:r>
                <a14:m>
                  <m:oMath xmlns:m="http://schemas.openxmlformats.org/officeDocument/2006/math">
                    <m:r>
                      <a:rPr lang="ar-EG">
                        <a:latin typeface="Cambria Math"/>
                      </a:rPr>
                      <m:t>×</m:t>
                    </m:r>
                  </m:oMath>
                </a14:m>
                <a:r>
                  <a:rPr lang="ar-EG" dirty="0"/>
                  <a:t>  666.675= 12000 جنيه</a:t>
                </a:r>
                <a:endParaRPr lang="en-US" dirty="0"/>
              </a:p>
              <a:p>
                <a:r>
                  <a:rPr lang="ar-EG" dirty="0"/>
                  <a:t> </a:t>
                </a:r>
                <a:endParaRPr lang="en-US" dirty="0"/>
              </a:p>
              <a:p>
                <a:pPr marL="342900" lvl="0" indent="-342900">
                  <a:buFont typeface="+mj-lt"/>
                  <a:buAutoNum type="arabicParenR" startAt="2"/>
                </a:pPr>
                <a14:m>
                  <m:oMath xmlns:m="http://schemas.openxmlformats.org/officeDocument/2006/math">
                    <m:f>
                      <m:fPr>
                        <m:ctrlPr>
                          <a:rPr lang="en-US" i="1">
                            <a:latin typeface="Cambria Math"/>
                          </a:rPr>
                        </m:ctrlPr>
                      </m:fPr>
                      <m:num>
                        <m:r>
                          <a:rPr lang="ar-EG">
                            <a:latin typeface="Cambria Math"/>
                          </a:rPr>
                          <m:t>الأخيرة</m:t>
                        </m:r>
                        <m:r>
                          <a:rPr lang="ar-EG" i="1">
                            <a:latin typeface="Cambria Math"/>
                          </a:rPr>
                          <m:t> </m:t>
                        </m:r>
                        <m:r>
                          <a:rPr lang="ar-EG">
                            <a:latin typeface="Cambria Math"/>
                          </a:rPr>
                          <m:t>ن</m:t>
                        </m:r>
                        <m:r>
                          <a:rPr lang="ar-EG" i="1">
                            <a:latin typeface="Cambria Math"/>
                          </a:rPr>
                          <m:t> </m:t>
                        </m:r>
                        <m:r>
                          <a:rPr lang="en-US">
                            <a:latin typeface="Cambria Math"/>
                          </a:rPr>
                          <m:t>+</m:t>
                        </m:r>
                        <m:r>
                          <a:rPr lang="ar-EG">
                            <a:latin typeface="Cambria Math"/>
                          </a:rPr>
                          <m:t>الأولى</m:t>
                        </m:r>
                        <m:r>
                          <a:rPr lang="ar-EG" i="1">
                            <a:latin typeface="Cambria Math"/>
                          </a:rPr>
                          <m:t> </m:t>
                        </m:r>
                        <m:r>
                          <a:rPr lang="ar-EG">
                            <a:latin typeface="Cambria Math"/>
                          </a:rPr>
                          <m:t>ن</m:t>
                        </m:r>
                      </m:num>
                      <m:den>
                        <m:r>
                          <a:rPr lang="en-US" i="1">
                            <a:latin typeface="Cambria Math"/>
                          </a:rPr>
                          <m:t>12</m:t>
                        </m:r>
                      </m:den>
                    </m:f>
                    <m:r>
                      <a:rPr lang="en-US" i="1">
                        <a:latin typeface="Cambria Math"/>
                      </a:rPr>
                      <m:t>× </m:t>
                    </m:r>
                    <m:r>
                      <a:rPr lang="ar-EG">
                        <a:latin typeface="Cambria Math"/>
                      </a:rPr>
                      <m:t>د</m:t>
                    </m:r>
                    <m:r>
                      <a:rPr lang="ar-EG" i="1">
                        <a:latin typeface="Cambria Math"/>
                      </a:rPr>
                      <m:t> </m:t>
                    </m:r>
                    <m:r>
                      <a:rPr lang="ar-EG">
                        <a:latin typeface="Cambria Math"/>
                      </a:rPr>
                      <m:t>ف</m:t>
                    </m:r>
                    <m:r>
                      <a:rPr lang="ar-EG" i="1">
                        <a:latin typeface="Cambria Math"/>
                      </a:rPr>
                      <m:t> </m:t>
                    </m:r>
                    <m:r>
                      <a:rPr lang="ar-EG">
                        <a:latin typeface="Cambria Math"/>
                      </a:rPr>
                      <m:t>×</m:t>
                    </m:r>
                    <m:r>
                      <a:rPr lang="ar-EG" i="1">
                        <a:latin typeface="Cambria Math"/>
                      </a:rPr>
                      <m:t> </m:t>
                    </m:r>
                    <m:r>
                      <a:rPr lang="ar-EG">
                        <a:latin typeface="Cambria Math"/>
                      </a:rPr>
                      <m:t>التأخير</m:t>
                    </m:r>
                    <m:r>
                      <a:rPr lang="ar-EG" i="1">
                        <a:latin typeface="Cambria Math"/>
                      </a:rPr>
                      <m:t> </m:t>
                    </m:r>
                    <m:r>
                      <a:rPr lang="ar-EG">
                        <a:latin typeface="Cambria Math"/>
                      </a:rPr>
                      <m:t>ع</m:t>
                    </m:r>
                    <m:r>
                      <a:rPr lang="ar-EG" i="1">
                        <a:latin typeface="Cambria Math"/>
                      </a:rPr>
                      <m:t>  </m:t>
                    </m:r>
                    <m:r>
                      <a:rPr lang="ar-EG">
                        <a:latin typeface="Cambria Math"/>
                      </a:rPr>
                      <m:t>×</m:t>
                    </m:r>
                    <m:f>
                      <m:fPr>
                        <m:ctrlPr>
                          <a:rPr lang="en-US" i="1">
                            <a:latin typeface="Cambria Math"/>
                          </a:rPr>
                        </m:ctrlPr>
                      </m:fPr>
                      <m:num>
                        <m:r>
                          <a:rPr lang="ar-EG">
                            <a:latin typeface="Cambria Math"/>
                          </a:rPr>
                          <m:t>مسدده</m:t>
                        </m:r>
                        <m:r>
                          <a:rPr lang="ar-EG" i="1">
                            <a:latin typeface="Cambria Math"/>
                          </a:rPr>
                          <m:t> </m:t>
                        </m:r>
                        <m:r>
                          <a:rPr lang="ar-EG">
                            <a:latin typeface="Cambria Math"/>
                          </a:rPr>
                          <m:t>الغير</m:t>
                        </m:r>
                        <m:r>
                          <a:rPr lang="ar-EG" i="1">
                            <a:latin typeface="Cambria Math"/>
                          </a:rPr>
                          <m:t> </m:t>
                        </m:r>
                        <m:r>
                          <a:rPr lang="ar-EG">
                            <a:latin typeface="Cambria Math"/>
                          </a:rPr>
                          <m:t>الفوائد</m:t>
                        </m:r>
                        <m:r>
                          <a:rPr lang="ar-EG" i="1">
                            <a:latin typeface="Cambria Math"/>
                          </a:rPr>
                          <m:t> </m:t>
                        </m:r>
                        <m:r>
                          <a:rPr lang="ar-EG">
                            <a:latin typeface="Cambria Math"/>
                          </a:rPr>
                          <m:t>عدد</m:t>
                        </m:r>
                      </m:num>
                      <m:den>
                        <m:r>
                          <a:rPr lang="en-US" i="1">
                            <a:latin typeface="Cambria Math"/>
                          </a:rPr>
                          <m:t>2</m:t>
                        </m:r>
                      </m:den>
                    </m:f>
                    <m:r>
                      <a:rPr lang="en-US">
                        <a:latin typeface="Cambria Math"/>
                      </a:rPr>
                      <m:t>=</m:t>
                    </m:r>
                    <m:r>
                      <a:rPr lang="ar-EG">
                        <a:latin typeface="Cambria Math"/>
                      </a:rPr>
                      <m:t>الفوائد</m:t>
                    </m:r>
                    <m:r>
                      <a:rPr lang="ar-EG" i="1">
                        <a:latin typeface="Cambria Math"/>
                      </a:rPr>
                      <m:t> </m:t>
                    </m:r>
                    <m:r>
                      <a:rPr lang="ar-EG">
                        <a:latin typeface="Cambria Math"/>
                      </a:rPr>
                      <m:t>تأخير</m:t>
                    </m:r>
                    <m:r>
                      <a:rPr lang="ar-EG" i="1">
                        <a:latin typeface="Cambria Math"/>
                      </a:rPr>
                      <m:t> </m:t>
                    </m:r>
                    <m:r>
                      <a:rPr lang="ar-EG">
                        <a:latin typeface="Cambria Math"/>
                      </a:rPr>
                      <m:t>فوائد</m:t>
                    </m:r>
                  </m:oMath>
                </a14:m>
                <a:endParaRPr lang="en-US" dirty="0"/>
              </a:p>
              <a:p>
                <a:r>
                  <a:rPr lang="ar-EG" dirty="0"/>
                  <a:t> </a:t>
                </a:r>
                <a:endParaRPr lang="en-US" dirty="0"/>
              </a:p>
              <a:p>
                <a:pPr/>
                <a14:m>
                  <m:oMathPara xmlns:m="http://schemas.openxmlformats.org/officeDocument/2006/math">
                    <m:oMathParaPr>
                      <m:jc m:val="centerGroup"/>
                    </m:oMathParaPr>
                    <m:oMath xmlns:m="http://schemas.openxmlformats.org/officeDocument/2006/math">
                      <m:r>
                        <a:rPr lang="ar-EG">
                          <a:latin typeface="Cambria Math"/>
                        </a:rPr>
                        <m:t>جنيه</m:t>
                      </m:r>
                      <m:r>
                        <a:rPr lang="ar-EG" i="1">
                          <a:latin typeface="Cambria Math"/>
                        </a:rPr>
                        <m:t> </m:t>
                      </m:r>
                      <m:r>
                        <a:rPr lang="en-US" i="1">
                          <a:latin typeface="Cambria Math"/>
                        </a:rPr>
                        <m:t>843</m:t>
                      </m:r>
                      <m:r>
                        <a:rPr lang="en-US" i="1">
                          <a:latin typeface="Cambria Math"/>
                        </a:rPr>
                        <m:t>.</m:t>
                      </m:r>
                      <m:r>
                        <a:rPr lang="en-US" i="1">
                          <a:latin typeface="Cambria Math"/>
                        </a:rPr>
                        <m:t>34</m:t>
                      </m:r>
                      <m:r>
                        <a:rPr lang="en-US" i="1">
                          <a:latin typeface="Cambria Math"/>
                        </a:rPr>
                        <m:t> =</m:t>
                      </m:r>
                      <m:f>
                        <m:fPr>
                          <m:ctrlPr>
                            <a:rPr lang="en-US" i="1">
                              <a:latin typeface="Cambria Math"/>
                            </a:rPr>
                          </m:ctrlPr>
                        </m:fPr>
                        <m:num>
                          <m:r>
                            <a:rPr lang="en-US">
                              <a:latin typeface="Cambria Math"/>
                            </a:rPr>
                            <m:t>6</m:t>
                          </m:r>
                          <m:r>
                            <a:rPr lang="en-US" i="1">
                              <a:latin typeface="Cambria Math"/>
                            </a:rPr>
                            <m:t> </m:t>
                          </m:r>
                          <m:r>
                            <a:rPr lang="en-US">
                              <a:latin typeface="Cambria Math"/>
                            </a:rPr>
                            <m:t>+</m:t>
                          </m:r>
                          <m:r>
                            <a:rPr lang="en-US">
                              <a:latin typeface="Cambria Math"/>
                            </a:rPr>
                            <m:t>17</m:t>
                          </m:r>
                        </m:num>
                        <m:den>
                          <m:r>
                            <a:rPr lang="en-US" i="1">
                              <a:latin typeface="Cambria Math"/>
                            </a:rPr>
                            <m:t>12</m:t>
                          </m:r>
                        </m:den>
                      </m:f>
                      <m:r>
                        <a:rPr lang="en-US" i="1">
                          <a:latin typeface="Cambria Math"/>
                        </a:rPr>
                        <m:t>× </m:t>
                      </m:r>
                      <m:r>
                        <a:rPr lang="ar-EG">
                          <a:latin typeface="Cambria Math"/>
                        </a:rPr>
                        <m:t>666</m:t>
                      </m:r>
                      <m:r>
                        <a:rPr lang="ar-EG">
                          <a:latin typeface="Cambria Math"/>
                        </a:rPr>
                        <m:t>.</m:t>
                      </m:r>
                      <m:r>
                        <a:rPr lang="ar-EG">
                          <a:latin typeface="Cambria Math"/>
                        </a:rPr>
                        <m:t>675</m:t>
                      </m:r>
                      <m:r>
                        <a:rPr lang="ar-EG">
                          <a:latin typeface="Cambria Math"/>
                        </a:rPr>
                        <m:t>×</m:t>
                      </m:r>
                      <m:r>
                        <a:rPr lang="ar-EG" i="1">
                          <a:latin typeface="Cambria Math"/>
                        </a:rPr>
                        <m:t> </m:t>
                      </m:r>
                      <m:r>
                        <a:rPr lang="en-US">
                          <a:latin typeface="Cambria Math"/>
                        </a:rPr>
                        <m:t>0</m:t>
                      </m:r>
                      <m:r>
                        <a:rPr lang="en-US">
                          <a:latin typeface="Cambria Math"/>
                        </a:rPr>
                        <m:t>.</m:t>
                      </m:r>
                      <m:r>
                        <a:rPr lang="en-US">
                          <a:latin typeface="Cambria Math"/>
                        </a:rPr>
                        <m:t>11</m:t>
                      </m:r>
                      <m:r>
                        <a:rPr lang="ar-EG" i="1">
                          <a:latin typeface="Cambria Math"/>
                        </a:rPr>
                        <m:t>  </m:t>
                      </m:r>
                      <m:r>
                        <a:rPr lang="en-US">
                          <a:latin typeface="Cambria Math"/>
                        </a:rPr>
                        <m:t>×</m:t>
                      </m:r>
                      <m:f>
                        <m:fPr>
                          <m:ctrlPr>
                            <a:rPr lang="en-US" i="1">
                              <a:latin typeface="Cambria Math"/>
                            </a:rPr>
                          </m:ctrlPr>
                        </m:fPr>
                        <m:num>
                          <m:r>
                            <a:rPr lang="en-US">
                              <a:latin typeface="Cambria Math"/>
                            </a:rPr>
                            <m:t>12</m:t>
                          </m:r>
                        </m:num>
                        <m:den>
                          <m:r>
                            <a:rPr lang="en-US" i="1">
                              <a:latin typeface="Cambria Math"/>
                            </a:rPr>
                            <m:t>2</m:t>
                          </m:r>
                        </m:den>
                      </m:f>
                      <m:r>
                        <a:rPr lang="en-US">
                          <a:latin typeface="Cambria Math"/>
                        </a:rPr>
                        <m:t>=</m:t>
                      </m:r>
                      <m:r>
                        <a:rPr lang="ar-EG">
                          <a:latin typeface="Cambria Math"/>
                        </a:rPr>
                        <m:t>الفوائد</m:t>
                      </m:r>
                      <m:r>
                        <a:rPr lang="ar-EG" i="1">
                          <a:latin typeface="Cambria Math"/>
                        </a:rPr>
                        <m:t> </m:t>
                      </m:r>
                      <m:r>
                        <a:rPr lang="ar-EG">
                          <a:latin typeface="Cambria Math"/>
                        </a:rPr>
                        <m:t>تأخير</m:t>
                      </m:r>
                      <m:r>
                        <a:rPr lang="ar-EG" i="1">
                          <a:latin typeface="Cambria Math"/>
                        </a:rPr>
                        <m:t>     </m:t>
                      </m:r>
                      <m:r>
                        <a:rPr lang="ar-EG">
                          <a:latin typeface="Cambria Math"/>
                        </a:rPr>
                        <m:t>فوائد</m:t>
                      </m:r>
                    </m:oMath>
                  </m:oMathPara>
                </a14:m>
                <a:endParaRPr lang="en-US" dirty="0"/>
              </a:p>
              <a:p>
                <a:r>
                  <a:rPr lang="ar-EG" dirty="0"/>
                  <a:t> فوائد تأخير الأصل = أ </a:t>
                </a:r>
                <a14:m>
                  <m:oMath xmlns:m="http://schemas.openxmlformats.org/officeDocument/2006/math">
                    <m:r>
                      <a:rPr lang="en-US">
                        <a:latin typeface="Cambria Math"/>
                      </a:rPr>
                      <m:t>×</m:t>
                    </m:r>
                  </m:oMath>
                </a14:m>
                <a:r>
                  <a:rPr lang="ar-EG" dirty="0"/>
                  <a:t> مدة التأخير </a:t>
                </a:r>
                <a14:m>
                  <m:oMath xmlns:m="http://schemas.openxmlformats.org/officeDocument/2006/math">
                    <m:r>
                      <a:rPr lang="en-US">
                        <a:latin typeface="Cambria Math"/>
                      </a:rPr>
                      <m:t>×</m:t>
                    </m:r>
                  </m:oMath>
                </a14:m>
                <a:r>
                  <a:rPr lang="ar-EG" dirty="0"/>
                  <a:t> ع تأخير الأصل</a:t>
                </a:r>
                <a:endParaRPr lang="en-US" dirty="0"/>
              </a:p>
              <a:p>
                <a:r>
                  <a:rPr lang="ar-EG" dirty="0"/>
                  <a:t>فوائد تأخير الأصل = </a:t>
                </a:r>
                <a:r>
                  <a:rPr lang="ar-EG" dirty="0" smtClean="0"/>
                  <a:t>5</a:t>
                </a:r>
                <a14:m>
                  <m:oMath xmlns:m="http://schemas.openxmlformats.org/officeDocument/2006/math">
                    <m:r>
                      <a:rPr lang="en-US">
                        <a:latin typeface="Cambria Math"/>
                      </a:rPr>
                      <m:t>×</m:t>
                    </m:r>
                  </m:oMath>
                </a14:m>
                <a:r>
                  <a:rPr lang="ar-EG" dirty="0"/>
                  <a:t>0.12</a:t>
                </a:r>
                <a14:m>
                  <m:oMath xmlns:m="http://schemas.openxmlformats.org/officeDocument/2006/math">
                    <m:r>
                      <a:rPr lang="en-US">
                        <a:latin typeface="Cambria Math"/>
                      </a:rPr>
                      <m:t>×</m:t>
                    </m:r>
                  </m:oMath>
                </a14:m>
                <a:r>
                  <a:rPr lang="ar-EG" dirty="0"/>
                  <a:t>80000 =  4800</a:t>
                </a:r>
                <a:endParaRPr lang="en-US" dirty="0"/>
              </a:p>
              <a:p>
                <a:pPr marL="342900" lvl="0" indent="-342900">
                  <a:buFont typeface="+mj-lt"/>
                  <a:buAutoNum type="arabicParenR" startAt="3"/>
                </a:pPr>
                <a:r>
                  <a:rPr lang="ar-EG" dirty="0"/>
                  <a:t>اجمالي ما يدفعه المدين نهاية مدة الدين = أ  + الفوائد غير المسددة + فوائد تأخير الفوائد + فوائد تأخير الأصل</a:t>
                </a:r>
                <a:endParaRPr lang="en-US" dirty="0"/>
              </a:p>
              <a:p>
                <a:r>
                  <a:rPr lang="ar-EG" dirty="0"/>
                  <a:t>                                           = 80000 +  12</a:t>
                </a:r>
                <a14:m>
                  <m:oMath xmlns:m="http://schemas.openxmlformats.org/officeDocument/2006/math">
                    <m:r>
                      <a:rPr lang="en-US" i="1">
                        <a:latin typeface="Cambria Math"/>
                      </a:rPr>
                      <m:t>×</m:t>
                    </m:r>
                  </m:oMath>
                </a14:m>
                <a:r>
                  <a:rPr lang="ar-EG" dirty="0"/>
                  <a:t>666.675+ 843.34+4800= 93644.34جنيه</a:t>
                </a:r>
                <a:endParaRPr lang="en-US" dirty="0"/>
              </a:p>
              <a:p>
                <a:pPr marL="342900" lvl="0" indent="-342900">
                  <a:buFont typeface="+mj-lt"/>
                  <a:buAutoNum type="arabicParenR" startAt="4"/>
                </a:pPr>
                <a:r>
                  <a:rPr lang="ar-EG" sz="2400" dirty="0"/>
                  <a:t>ع = </a:t>
                </a:r>
                <a14:m>
                  <m:oMath xmlns:m="http://schemas.openxmlformats.org/officeDocument/2006/math">
                    <m:f>
                      <m:fPr>
                        <m:ctrlPr>
                          <a:rPr lang="en-US" sz="2400" i="1">
                            <a:latin typeface="Cambria Math"/>
                          </a:rPr>
                        </m:ctrlPr>
                      </m:fPr>
                      <m:num>
                        <m:r>
                          <a:rPr lang="ar-EG" sz="2400">
                            <a:latin typeface="Cambria Math"/>
                          </a:rPr>
                          <m:t>الفوائد</m:t>
                        </m:r>
                        <m:r>
                          <a:rPr lang="ar-EG" sz="2400">
                            <a:latin typeface="Cambria Math"/>
                          </a:rPr>
                          <m:t> </m:t>
                        </m:r>
                        <m:r>
                          <a:rPr lang="ar-EG" sz="2400">
                            <a:latin typeface="Cambria Math"/>
                          </a:rPr>
                          <m:t>اجمالي</m:t>
                        </m:r>
                        <m:r>
                          <a:rPr lang="ar-EG" sz="2400" i="1">
                            <a:latin typeface="Cambria Math"/>
                          </a:rPr>
                          <m:t> </m:t>
                        </m:r>
                      </m:num>
                      <m:den>
                        <m:r>
                          <a:rPr lang="ar-EG" sz="2400">
                            <a:latin typeface="Cambria Math"/>
                          </a:rPr>
                          <m:t>ن</m:t>
                        </m:r>
                        <m:r>
                          <a:rPr lang="ar-EG" sz="2400" i="1">
                            <a:latin typeface="Cambria Math"/>
                          </a:rPr>
                          <m:t> </m:t>
                        </m:r>
                        <m:r>
                          <a:rPr lang="ar-EG" sz="2400">
                            <a:latin typeface="Cambria Math"/>
                          </a:rPr>
                          <m:t>×</m:t>
                        </m:r>
                        <m:r>
                          <a:rPr lang="ar-EG" sz="2400">
                            <a:latin typeface="Cambria Math"/>
                          </a:rPr>
                          <m:t>أ</m:t>
                        </m:r>
                      </m:den>
                    </m:f>
                  </m:oMath>
                </a14:m>
                <a:r>
                  <a:rPr lang="ar-EG" sz="2400" dirty="0"/>
                  <a:t>  </a:t>
                </a:r>
                <a:endParaRPr lang="en-US" sz="2400" dirty="0"/>
              </a:p>
              <a:p>
                <a:r>
                  <a:rPr lang="ar-EG" sz="2400" dirty="0"/>
                  <a:t>=  </a:t>
                </a:r>
                <a14:m>
                  <m:oMath xmlns:m="http://schemas.openxmlformats.org/officeDocument/2006/math">
                    <m:f>
                      <m:fPr>
                        <m:ctrlPr>
                          <a:rPr lang="en-US" sz="2400" i="1">
                            <a:latin typeface="Cambria Math"/>
                          </a:rPr>
                        </m:ctrlPr>
                      </m:fPr>
                      <m:num>
                        <m:r>
                          <a:rPr lang="en-US" sz="2400" i="1">
                            <a:latin typeface="Cambria Math"/>
                          </a:rPr>
                          <m:t>12000</m:t>
                        </m:r>
                        <m:r>
                          <a:rPr lang="en-US" sz="2400" i="1">
                            <a:latin typeface="Cambria Math"/>
                          </a:rPr>
                          <m:t>+</m:t>
                        </m:r>
                        <m:r>
                          <a:rPr lang="en-US" sz="2400" i="1">
                            <a:latin typeface="Cambria Math"/>
                          </a:rPr>
                          <m:t>843</m:t>
                        </m:r>
                        <m:r>
                          <a:rPr lang="en-US" sz="2400" i="1">
                            <a:latin typeface="Cambria Math"/>
                          </a:rPr>
                          <m:t>.</m:t>
                        </m:r>
                        <m:r>
                          <a:rPr lang="en-US" sz="2400" i="1">
                            <a:latin typeface="Cambria Math"/>
                          </a:rPr>
                          <m:t>34</m:t>
                        </m:r>
                        <m:r>
                          <a:rPr lang="en-US" sz="2400" i="1">
                            <a:latin typeface="Cambria Math"/>
                          </a:rPr>
                          <m:t>+</m:t>
                        </m:r>
                        <m:r>
                          <a:rPr lang="en-US" sz="2400" i="1">
                            <a:latin typeface="Cambria Math"/>
                          </a:rPr>
                          <m:t>4800</m:t>
                        </m:r>
                      </m:num>
                      <m:den>
                        <m:r>
                          <a:rPr lang="en-US" sz="2400" i="1">
                            <a:latin typeface="Cambria Math"/>
                          </a:rPr>
                          <m:t>80000</m:t>
                        </m:r>
                        <m:r>
                          <a:rPr lang="ar-EG" sz="2400">
                            <a:latin typeface="Cambria Math"/>
                          </a:rPr>
                          <m:t>×</m:t>
                        </m:r>
                        <m:r>
                          <a:rPr lang="en-US" sz="2400" i="1">
                            <a:latin typeface="Cambria Math"/>
                          </a:rPr>
                          <m:t>2</m:t>
                        </m:r>
                        <m:r>
                          <a:rPr lang="en-US" sz="2400" i="1">
                            <a:latin typeface="Cambria Math"/>
                          </a:rPr>
                          <m:t> </m:t>
                        </m:r>
                      </m:den>
                    </m:f>
                  </m:oMath>
                </a14:m>
                <a:endParaRPr lang="en-US" sz="2400" dirty="0"/>
              </a:p>
              <a:p>
                <a:r>
                  <a:rPr lang="ar-EG" sz="2400" dirty="0"/>
                  <a:t>=</a:t>
                </a:r>
                <a:r>
                  <a:rPr lang="en-US" sz="2400" dirty="0"/>
                  <a:t>11</a:t>
                </a:r>
                <a:r>
                  <a:rPr lang="ar-EG" sz="2400" dirty="0"/>
                  <a:t>%</a:t>
                </a:r>
                <a:endParaRPr lang="en-US" sz="2400" dirty="0"/>
              </a:p>
            </p:txBody>
          </p:sp>
        </mc:Choice>
        <mc:Fallback>
          <p:sp>
            <p:nvSpPr>
              <p:cNvPr id="2" name="Rectangle 1"/>
              <p:cNvSpPr>
                <a:spLocks noRot="1" noChangeAspect="1" noMove="1" noResize="1" noEditPoints="1" noAdjustHandles="1" noChangeArrowheads="1" noChangeShapeType="1" noTextEdit="1"/>
              </p:cNvSpPr>
              <p:nvPr/>
            </p:nvSpPr>
            <p:spPr>
              <a:xfrm>
                <a:off x="251551" y="662097"/>
                <a:ext cx="8568952" cy="5431552"/>
              </a:xfrm>
              <a:prstGeom prst="rect">
                <a:avLst/>
              </a:prstGeom>
              <a:blipFill rotWithShape="1">
                <a:blip r:embed="rId3"/>
                <a:stretch>
                  <a:fillRect r="-1209" b="-1684"/>
                </a:stretch>
              </a:blipFill>
            </p:spPr>
            <p:txBody>
              <a:bodyPr/>
              <a:lstStyle/>
              <a:p>
                <a:r>
                  <a:rPr lang="ar-EG">
                    <a:noFill/>
                  </a:rPr>
                  <a:t> </a:t>
                </a:r>
              </a:p>
            </p:txBody>
          </p:sp>
        </mc:Fallback>
      </mc:AlternateContent>
    </p:spTree>
    <p:extLst>
      <p:ext uri="{BB962C8B-B14F-4D97-AF65-F5344CB8AC3E}">
        <p14:creationId xmlns:p14="http://schemas.microsoft.com/office/powerpoint/2010/main" val="27101239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Dell\Pictures\New folder\photoooo\103255499169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5" y="0"/>
            <a:ext cx="9140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مستطيل 4"/>
          <p:cNvSpPr/>
          <p:nvPr/>
        </p:nvSpPr>
        <p:spPr>
          <a:xfrm>
            <a:off x="6790929" y="15766"/>
            <a:ext cx="2336577" cy="646331"/>
          </a:xfrm>
          <a:prstGeom prst="rect">
            <a:avLst/>
          </a:prstGeom>
        </p:spPr>
        <p:style>
          <a:lnRef idx="0">
            <a:schemeClr val="accent2"/>
          </a:lnRef>
          <a:fillRef idx="3">
            <a:schemeClr val="accent2"/>
          </a:fillRef>
          <a:effectRef idx="3">
            <a:schemeClr val="accent2"/>
          </a:effectRef>
          <a:fontRef idx="minor">
            <a:schemeClr val="lt1"/>
          </a:fontRef>
        </p:style>
        <p:txBody>
          <a:bodyPr wrap="square">
            <a:spAutoFit/>
          </a:bodyPr>
          <a:lstStyle/>
          <a:p>
            <a:pPr fontAlgn="auto">
              <a:spcBef>
                <a:spcPts val="0"/>
              </a:spcBef>
              <a:spcAft>
                <a:spcPts val="0"/>
              </a:spcAft>
              <a:defRPr/>
            </a:pPr>
            <a:r>
              <a:rPr lang="ar-EG" sz="3600" b="1" dirty="0" smtClean="0"/>
              <a:t>  مثال (3):</a:t>
            </a:r>
            <a:endParaRPr lang="en-US" sz="3600" dirty="0"/>
          </a:p>
        </p:txBody>
      </p:sp>
      <p:sp>
        <p:nvSpPr>
          <p:cNvPr id="2" name="Rectangle 1"/>
          <p:cNvSpPr/>
          <p:nvPr/>
        </p:nvSpPr>
        <p:spPr>
          <a:xfrm>
            <a:off x="251520" y="764705"/>
            <a:ext cx="8568952" cy="4524315"/>
          </a:xfrm>
          <a:prstGeom prst="rect">
            <a:avLst/>
          </a:prstGeom>
        </p:spPr>
        <p:txBody>
          <a:bodyPr wrap="square">
            <a:spAutoFit/>
          </a:bodyPr>
          <a:lstStyle/>
          <a:p>
            <a:pPr algn="just"/>
            <a:r>
              <a:rPr lang="ar-EG" sz="3200" dirty="0"/>
              <a:t>إقترض </a:t>
            </a:r>
            <a:r>
              <a:rPr lang="ar-EG" sz="3200" dirty="0" smtClean="0"/>
              <a:t>تاجر مبلغ 19000 </a:t>
            </a:r>
            <a:r>
              <a:rPr lang="ar-EG" sz="3200" dirty="0"/>
              <a:t>جنيه </a:t>
            </a:r>
            <a:r>
              <a:rPr lang="ar-EG" sz="3200" dirty="0" smtClean="0"/>
              <a:t>لمدة أربع سنوات, </a:t>
            </a:r>
            <a:r>
              <a:rPr lang="ar-EG" sz="3200" dirty="0"/>
              <a:t>واتفق مع الدائن على </a:t>
            </a:r>
            <a:r>
              <a:rPr lang="ar-EG" sz="3200" dirty="0" smtClean="0"/>
              <a:t>سداد الفوائد </a:t>
            </a:r>
            <a:r>
              <a:rPr lang="ar-EG" sz="3200" dirty="0"/>
              <a:t>بشكل دوري كل </a:t>
            </a:r>
            <a:r>
              <a:rPr lang="ar-EG" sz="3200" dirty="0" smtClean="0"/>
              <a:t>نهاية أربعة أشهر </a:t>
            </a:r>
            <a:r>
              <a:rPr lang="ar-EG" sz="3200" dirty="0"/>
              <a:t>بمعدل فائدة </a:t>
            </a:r>
            <a:r>
              <a:rPr lang="ar-EG" sz="3200" dirty="0" smtClean="0"/>
              <a:t>5%, </a:t>
            </a:r>
            <a:r>
              <a:rPr lang="ar-EG" sz="3200" dirty="0"/>
              <a:t>وقام بسداد </a:t>
            </a:r>
            <a:r>
              <a:rPr lang="ar-EG" sz="3200" dirty="0" smtClean="0"/>
              <a:t>الفوائد السبع الأولى </a:t>
            </a:r>
            <a:r>
              <a:rPr lang="ar-EG" sz="3200" dirty="0"/>
              <a:t>في مواعيدها, وتأخر في سداد باقي الفوائد واتفق مع الدائن على سداد الفوائد غير المسددة والأصل بعد </a:t>
            </a:r>
            <a:r>
              <a:rPr lang="ar-EG" sz="3200" dirty="0" smtClean="0"/>
              <a:t>مضي سبعة أشهرمن </a:t>
            </a:r>
            <a:r>
              <a:rPr lang="ar-EG" sz="3200" dirty="0"/>
              <a:t>انتهاء مدة القرض بمعدل تأخير </a:t>
            </a:r>
            <a:r>
              <a:rPr lang="ar-EG" sz="3200" dirty="0" smtClean="0"/>
              <a:t>6.5% خلال فترة القرض الرئيسية و8.5% خلال فترة التأجيل.</a:t>
            </a:r>
          </a:p>
          <a:p>
            <a:pPr algn="just"/>
            <a:r>
              <a:rPr lang="ar-EG" sz="3200" dirty="0" smtClean="0"/>
              <a:t>وأراد المقرض استثمار الفوائد المسدده بمعدل استثمار 8.5%</a:t>
            </a:r>
          </a:p>
          <a:p>
            <a:pPr algn="just"/>
            <a:r>
              <a:rPr lang="ar-EG" sz="3200" dirty="0" smtClean="0"/>
              <a:t>أحسب معدل </a:t>
            </a:r>
            <a:r>
              <a:rPr lang="ar-EG" sz="3200" dirty="0"/>
              <a:t>الفائدة العام المحقق</a:t>
            </a:r>
            <a:r>
              <a:rPr lang="ar-EG" sz="3200" dirty="0" smtClean="0"/>
              <a:t>.</a:t>
            </a:r>
          </a:p>
        </p:txBody>
      </p:sp>
    </p:spTree>
    <p:extLst>
      <p:ext uri="{BB962C8B-B14F-4D97-AF65-F5344CB8AC3E}">
        <p14:creationId xmlns:p14="http://schemas.microsoft.com/office/powerpoint/2010/main" val="22206327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Dell\Pictures\New folder\photoooo\103255499169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5" y="0"/>
            <a:ext cx="9140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مستطيل 4"/>
          <p:cNvSpPr/>
          <p:nvPr/>
        </p:nvSpPr>
        <p:spPr>
          <a:xfrm>
            <a:off x="3059832" y="15766"/>
            <a:ext cx="2952390" cy="646331"/>
          </a:xfrm>
          <a:prstGeom prst="rect">
            <a:avLst/>
          </a:prstGeom>
        </p:spPr>
        <p:style>
          <a:lnRef idx="0">
            <a:schemeClr val="accent2"/>
          </a:lnRef>
          <a:fillRef idx="3">
            <a:schemeClr val="accent2"/>
          </a:fillRef>
          <a:effectRef idx="3">
            <a:schemeClr val="accent2"/>
          </a:effectRef>
          <a:fontRef idx="minor">
            <a:schemeClr val="lt1"/>
          </a:fontRef>
        </p:style>
        <p:txBody>
          <a:bodyPr wrap="square">
            <a:spAutoFit/>
          </a:bodyPr>
          <a:lstStyle/>
          <a:p>
            <a:pPr algn="ctr" rtl="0"/>
            <a:r>
              <a:rPr lang="ar-EG" sz="3600" b="1" dirty="0" smtClean="0"/>
              <a:t>الحل</a:t>
            </a:r>
            <a:endParaRPr lang="en-US" sz="3600" dirty="0"/>
          </a:p>
        </p:txBody>
      </p:sp>
      <mc:AlternateContent xmlns:mc="http://schemas.openxmlformats.org/markup-compatibility/2006">
        <mc:Choice xmlns:a14="http://schemas.microsoft.com/office/drawing/2010/main" Requires="a14">
          <p:sp>
            <p:nvSpPr>
              <p:cNvPr id="3" name="Rectangle 2"/>
              <p:cNvSpPr/>
              <p:nvPr/>
            </p:nvSpPr>
            <p:spPr>
              <a:xfrm>
                <a:off x="179512" y="895965"/>
                <a:ext cx="8568952" cy="5028171"/>
              </a:xfrm>
              <a:prstGeom prst="rect">
                <a:avLst/>
              </a:prstGeom>
            </p:spPr>
            <p:txBody>
              <a:bodyPr wrap="square">
                <a:spAutoFit/>
              </a:bodyPr>
              <a:lstStyle/>
              <a:p>
                <a:pPr lvl="0"/>
                <a14:m>
                  <m:oMath xmlns:m="http://schemas.openxmlformats.org/officeDocument/2006/math">
                    <m:r>
                      <a:rPr lang="ar-EG" sz="2400">
                        <a:latin typeface="Cambria Math"/>
                      </a:rPr>
                      <m:t>ن</m:t>
                    </m:r>
                    <m:r>
                      <a:rPr lang="ar-EG" sz="2400">
                        <a:latin typeface="Cambria Math"/>
                      </a:rPr>
                      <m:t>×</m:t>
                    </m:r>
                    <m:r>
                      <a:rPr lang="ar-EG" sz="2400">
                        <a:latin typeface="Cambria Math"/>
                      </a:rPr>
                      <m:t>ع</m:t>
                    </m:r>
                    <m:r>
                      <a:rPr lang="ar-EG" sz="2400">
                        <a:latin typeface="Cambria Math"/>
                      </a:rPr>
                      <m:t>×</m:t>
                    </m:r>
                    <m:r>
                      <a:rPr lang="ar-EG" sz="2400">
                        <a:latin typeface="Cambria Math"/>
                      </a:rPr>
                      <m:t>أ</m:t>
                    </m:r>
                    <m:r>
                      <a:rPr lang="ar-EG" sz="2400">
                        <a:latin typeface="Cambria Math"/>
                      </a:rPr>
                      <m:t>=</m:t>
                    </m:r>
                    <m:sPre>
                      <m:sPrePr>
                        <m:ctrlPr>
                          <a:rPr lang="en-US" sz="2400" i="1">
                            <a:latin typeface="Cambria Math"/>
                          </a:rPr>
                        </m:ctrlPr>
                      </m:sPrePr>
                      <m:sub>
                        <m:r>
                          <a:rPr lang="ar-EG" sz="2400">
                            <a:latin typeface="Cambria Math"/>
                          </a:rPr>
                          <m:t>د</m:t>
                        </m:r>
                      </m:sub>
                      <m:sup/>
                      <m:e>
                        <m:sSup>
                          <m:sSupPr>
                            <m:ctrlPr>
                              <a:rPr lang="en-US" sz="2400" i="1">
                                <a:latin typeface="Cambria Math"/>
                              </a:rPr>
                            </m:ctrlPr>
                          </m:sSupPr>
                          <m:e>
                            <m:r>
                              <a:rPr lang="ar-EG" sz="2400">
                                <a:latin typeface="Cambria Math"/>
                              </a:rPr>
                              <m:t>ف</m:t>
                            </m:r>
                            <m:r>
                              <a:rPr lang="ar-EG" sz="2400" i="1">
                                <a:latin typeface="Cambria Math"/>
                              </a:rPr>
                              <m:t> </m:t>
                            </m:r>
                          </m:e>
                          <m:sup/>
                        </m:sSup>
                      </m:e>
                    </m:sPre>
                  </m:oMath>
                </a14:m>
                <a:r>
                  <a:rPr lang="ar-EG" sz="2400" dirty="0"/>
                  <a:t> = 19000 </a:t>
                </a:r>
                <a14:m>
                  <m:oMath xmlns:m="http://schemas.openxmlformats.org/officeDocument/2006/math">
                    <m:r>
                      <a:rPr lang="ar-EG" sz="2400">
                        <a:latin typeface="Cambria Math"/>
                      </a:rPr>
                      <m:t>×</m:t>
                    </m:r>
                  </m:oMath>
                </a14:m>
                <a:r>
                  <a:rPr lang="ar-EG" sz="2400" dirty="0"/>
                  <a:t> 0.05 </a:t>
                </a:r>
                <a14:m>
                  <m:oMath xmlns:m="http://schemas.openxmlformats.org/officeDocument/2006/math">
                    <m:r>
                      <a:rPr lang="ar-EG" sz="2400">
                        <a:latin typeface="Cambria Math"/>
                      </a:rPr>
                      <m:t>×</m:t>
                    </m:r>
                    <m:r>
                      <a:rPr lang="ar-EG" sz="2400" i="1">
                        <a:latin typeface="Cambria Math"/>
                      </a:rPr>
                      <m:t> </m:t>
                    </m:r>
                  </m:oMath>
                </a14:m>
                <a:r>
                  <a:rPr lang="ar-EG" sz="2400" dirty="0"/>
                  <a:t>  </a:t>
                </a:r>
                <a14:m>
                  <m:oMath xmlns:m="http://schemas.openxmlformats.org/officeDocument/2006/math">
                    <m:f>
                      <m:fPr>
                        <m:ctrlPr>
                          <a:rPr lang="en-US" sz="2400" i="1">
                            <a:latin typeface="Cambria Math"/>
                          </a:rPr>
                        </m:ctrlPr>
                      </m:fPr>
                      <m:num>
                        <m:r>
                          <a:rPr lang="en-US" sz="2400" i="1">
                            <a:latin typeface="Cambria Math"/>
                          </a:rPr>
                          <m:t>4</m:t>
                        </m:r>
                      </m:num>
                      <m:den>
                        <m:r>
                          <a:rPr lang="en-US" sz="2400" i="1">
                            <a:latin typeface="Cambria Math"/>
                          </a:rPr>
                          <m:t>12</m:t>
                        </m:r>
                      </m:den>
                    </m:f>
                  </m:oMath>
                </a14:m>
                <a:r>
                  <a:rPr lang="ar-EG" sz="2400" dirty="0"/>
                  <a:t> = 316.675 جنيه</a:t>
                </a:r>
                <a:endParaRPr lang="en-US" sz="2400" dirty="0"/>
              </a:p>
              <a:p>
                <a:r>
                  <a:rPr lang="ar-EG" sz="2400" dirty="0"/>
                  <a:t>       عدد ف د = </a:t>
                </a:r>
                <a14:m>
                  <m:oMath xmlns:m="http://schemas.openxmlformats.org/officeDocument/2006/math">
                    <m:f>
                      <m:fPr>
                        <m:ctrlPr>
                          <a:rPr lang="en-US" sz="2400" i="1">
                            <a:latin typeface="Cambria Math"/>
                          </a:rPr>
                        </m:ctrlPr>
                      </m:fPr>
                      <m:num>
                        <m:r>
                          <a:rPr lang="ar-EG" sz="2400">
                            <a:latin typeface="Cambria Math"/>
                          </a:rPr>
                          <m:t>ن</m:t>
                        </m:r>
                      </m:num>
                      <m:den>
                        <m:r>
                          <a:rPr lang="ar-EG" sz="2400">
                            <a:latin typeface="Cambria Math"/>
                          </a:rPr>
                          <m:t>ى</m:t>
                        </m:r>
                      </m:den>
                    </m:f>
                  </m:oMath>
                </a14:m>
                <a:r>
                  <a:rPr lang="ar-EG" sz="2400" dirty="0"/>
                  <a:t>  = </a:t>
                </a:r>
                <a14:m>
                  <m:oMath xmlns:m="http://schemas.openxmlformats.org/officeDocument/2006/math">
                    <m:f>
                      <m:fPr>
                        <m:ctrlPr>
                          <a:rPr lang="en-US" sz="2400" i="1">
                            <a:latin typeface="Cambria Math"/>
                          </a:rPr>
                        </m:ctrlPr>
                      </m:fPr>
                      <m:num>
                        <m:r>
                          <a:rPr lang="en-US" sz="2400" i="1">
                            <a:latin typeface="Cambria Math"/>
                          </a:rPr>
                          <m:t>48</m:t>
                        </m:r>
                      </m:num>
                      <m:den>
                        <m:r>
                          <a:rPr lang="en-US" sz="2400" i="1">
                            <a:latin typeface="Cambria Math"/>
                          </a:rPr>
                          <m:t>4</m:t>
                        </m:r>
                      </m:den>
                    </m:f>
                  </m:oMath>
                </a14:m>
                <a:r>
                  <a:rPr lang="ar-EG" sz="2400" dirty="0"/>
                  <a:t>  = 12 فوائد دوريه</a:t>
                </a:r>
                <a:endParaRPr lang="en-US" sz="2400" dirty="0"/>
              </a:p>
              <a:p>
                <a:r>
                  <a:rPr lang="ar-EG" sz="2400" dirty="0"/>
                  <a:t>        مج ف د = عدد ف د </a:t>
                </a:r>
                <a14:m>
                  <m:oMath xmlns:m="http://schemas.openxmlformats.org/officeDocument/2006/math">
                    <m:r>
                      <a:rPr lang="ar-EG" sz="2400">
                        <a:latin typeface="Cambria Math"/>
                      </a:rPr>
                      <m:t>×</m:t>
                    </m:r>
                  </m:oMath>
                </a14:m>
                <a:r>
                  <a:rPr lang="ar-EG" sz="2400" dirty="0"/>
                  <a:t> ف د  = 12 </a:t>
                </a:r>
                <a14:m>
                  <m:oMath xmlns:m="http://schemas.openxmlformats.org/officeDocument/2006/math">
                    <m:r>
                      <a:rPr lang="ar-EG" sz="2400">
                        <a:latin typeface="Cambria Math"/>
                      </a:rPr>
                      <m:t>×</m:t>
                    </m:r>
                  </m:oMath>
                </a14:m>
                <a:r>
                  <a:rPr lang="ar-EG" sz="2400" dirty="0"/>
                  <a:t>  316.675= 3800 جنيه</a:t>
                </a:r>
                <a:endParaRPr lang="en-US" dirty="0"/>
              </a:p>
              <a:p>
                <a:r>
                  <a:rPr lang="ar-EG" dirty="0"/>
                  <a:t> </a:t>
                </a:r>
                <a:endParaRPr lang="en-US" dirty="0"/>
              </a:p>
              <a:p>
                <a:pPr lvl="0"/>
                <a14:m>
                  <m:oMathPara xmlns:m="http://schemas.openxmlformats.org/officeDocument/2006/math">
                    <m:oMathParaPr>
                      <m:jc m:val="centerGroup"/>
                    </m:oMathParaPr>
                    <m:oMath xmlns:m="http://schemas.openxmlformats.org/officeDocument/2006/math">
                      <m:f>
                        <m:fPr>
                          <m:ctrlPr>
                            <a:rPr lang="en-US" i="1">
                              <a:latin typeface="Cambria Math"/>
                            </a:rPr>
                          </m:ctrlPr>
                        </m:fPr>
                        <m:num>
                          <m:r>
                            <a:rPr lang="ar-EG">
                              <a:latin typeface="Cambria Math"/>
                            </a:rPr>
                            <m:t>الأخيرة</m:t>
                          </m:r>
                          <m:r>
                            <a:rPr lang="ar-EG" i="1">
                              <a:latin typeface="Cambria Math"/>
                            </a:rPr>
                            <m:t> </m:t>
                          </m:r>
                          <m:r>
                            <a:rPr lang="ar-EG">
                              <a:latin typeface="Cambria Math"/>
                            </a:rPr>
                            <m:t>ن</m:t>
                          </m:r>
                          <m:r>
                            <a:rPr lang="ar-EG" i="1">
                              <a:latin typeface="Cambria Math"/>
                            </a:rPr>
                            <m:t> </m:t>
                          </m:r>
                          <m:r>
                            <a:rPr lang="en-US">
                              <a:latin typeface="Cambria Math"/>
                            </a:rPr>
                            <m:t>+</m:t>
                          </m:r>
                          <m:r>
                            <a:rPr lang="ar-EG">
                              <a:latin typeface="Cambria Math"/>
                            </a:rPr>
                            <m:t>الأولى</m:t>
                          </m:r>
                          <m:r>
                            <a:rPr lang="ar-EG" i="1">
                              <a:latin typeface="Cambria Math"/>
                            </a:rPr>
                            <m:t> </m:t>
                          </m:r>
                          <m:r>
                            <a:rPr lang="ar-EG">
                              <a:latin typeface="Cambria Math"/>
                            </a:rPr>
                            <m:t>ن</m:t>
                          </m:r>
                        </m:num>
                        <m:den>
                          <m:r>
                            <a:rPr lang="en-US" i="1">
                              <a:latin typeface="Cambria Math"/>
                            </a:rPr>
                            <m:t>12</m:t>
                          </m:r>
                        </m:den>
                      </m:f>
                      <m:r>
                        <a:rPr lang="en-US" i="1">
                          <a:latin typeface="Cambria Math"/>
                        </a:rPr>
                        <m:t>× </m:t>
                      </m:r>
                      <m:r>
                        <a:rPr lang="ar-EG">
                          <a:latin typeface="Cambria Math"/>
                        </a:rPr>
                        <m:t>د</m:t>
                      </m:r>
                      <m:r>
                        <a:rPr lang="ar-EG" i="1">
                          <a:latin typeface="Cambria Math"/>
                        </a:rPr>
                        <m:t> </m:t>
                      </m:r>
                      <m:r>
                        <a:rPr lang="ar-EG">
                          <a:latin typeface="Cambria Math"/>
                        </a:rPr>
                        <m:t>ف</m:t>
                      </m:r>
                      <m:r>
                        <a:rPr lang="ar-EG" i="1">
                          <a:latin typeface="Cambria Math"/>
                        </a:rPr>
                        <m:t> </m:t>
                      </m:r>
                      <m:r>
                        <a:rPr lang="ar-EG">
                          <a:latin typeface="Cambria Math"/>
                        </a:rPr>
                        <m:t>×</m:t>
                      </m:r>
                      <m:r>
                        <a:rPr lang="ar-EG" i="1">
                          <a:latin typeface="Cambria Math"/>
                        </a:rPr>
                        <m:t> </m:t>
                      </m:r>
                      <m:r>
                        <a:rPr lang="ar-EG">
                          <a:latin typeface="Cambria Math"/>
                        </a:rPr>
                        <m:t>التأخير</m:t>
                      </m:r>
                      <m:r>
                        <a:rPr lang="ar-EG" i="1">
                          <a:latin typeface="Cambria Math"/>
                        </a:rPr>
                        <m:t> </m:t>
                      </m:r>
                      <m:r>
                        <a:rPr lang="ar-EG">
                          <a:latin typeface="Cambria Math"/>
                        </a:rPr>
                        <m:t>ع</m:t>
                      </m:r>
                      <m:r>
                        <a:rPr lang="ar-EG" i="1">
                          <a:latin typeface="Cambria Math"/>
                        </a:rPr>
                        <m:t>  </m:t>
                      </m:r>
                      <m:r>
                        <a:rPr lang="ar-EG">
                          <a:latin typeface="Cambria Math"/>
                        </a:rPr>
                        <m:t>×</m:t>
                      </m:r>
                      <m:f>
                        <m:fPr>
                          <m:ctrlPr>
                            <a:rPr lang="en-US" i="1">
                              <a:latin typeface="Cambria Math"/>
                            </a:rPr>
                          </m:ctrlPr>
                        </m:fPr>
                        <m:num>
                          <m:r>
                            <a:rPr lang="ar-EG">
                              <a:latin typeface="Cambria Math"/>
                            </a:rPr>
                            <m:t>مسدده</m:t>
                          </m:r>
                          <m:r>
                            <a:rPr lang="ar-EG" i="1">
                              <a:latin typeface="Cambria Math"/>
                            </a:rPr>
                            <m:t> </m:t>
                          </m:r>
                          <m:r>
                            <a:rPr lang="ar-EG">
                              <a:latin typeface="Cambria Math"/>
                            </a:rPr>
                            <m:t>الغير</m:t>
                          </m:r>
                          <m:r>
                            <a:rPr lang="ar-EG" i="1">
                              <a:latin typeface="Cambria Math"/>
                            </a:rPr>
                            <m:t> </m:t>
                          </m:r>
                          <m:r>
                            <a:rPr lang="ar-EG">
                              <a:latin typeface="Cambria Math"/>
                            </a:rPr>
                            <m:t>الفوائد</m:t>
                          </m:r>
                          <m:r>
                            <a:rPr lang="ar-EG" i="1">
                              <a:latin typeface="Cambria Math"/>
                            </a:rPr>
                            <m:t> </m:t>
                          </m:r>
                          <m:r>
                            <a:rPr lang="ar-EG">
                              <a:latin typeface="Cambria Math"/>
                            </a:rPr>
                            <m:t>عدد</m:t>
                          </m:r>
                        </m:num>
                        <m:den>
                          <m:r>
                            <a:rPr lang="en-US" i="1">
                              <a:latin typeface="Cambria Math"/>
                            </a:rPr>
                            <m:t>2</m:t>
                          </m:r>
                        </m:den>
                      </m:f>
                      <m:r>
                        <a:rPr lang="en-US">
                          <a:latin typeface="Cambria Math"/>
                        </a:rPr>
                        <m:t>=</m:t>
                      </m:r>
                      <m:r>
                        <a:rPr lang="ar-EG">
                          <a:latin typeface="Cambria Math"/>
                        </a:rPr>
                        <m:t>الفوائد</m:t>
                      </m:r>
                      <m:r>
                        <a:rPr lang="ar-EG" i="1">
                          <a:latin typeface="Cambria Math"/>
                        </a:rPr>
                        <m:t> </m:t>
                      </m:r>
                      <m:r>
                        <a:rPr lang="ar-EG">
                          <a:latin typeface="Cambria Math"/>
                        </a:rPr>
                        <m:t>تأخير</m:t>
                      </m:r>
                      <m:r>
                        <a:rPr lang="ar-EG" i="1">
                          <a:latin typeface="Cambria Math"/>
                        </a:rPr>
                        <m:t> </m:t>
                      </m:r>
                      <m:r>
                        <a:rPr lang="ar-EG">
                          <a:latin typeface="Cambria Math"/>
                        </a:rPr>
                        <m:t>فوائد</m:t>
                      </m:r>
                    </m:oMath>
                  </m:oMathPara>
                </a14:m>
                <a:endParaRPr lang="en-US" dirty="0"/>
              </a:p>
              <a:p>
                <a:r>
                  <a:rPr lang="ar-EG" dirty="0"/>
                  <a:t>      = </a:t>
                </a:r>
                <a:r>
                  <a:rPr lang="ar-EG" dirty="0" smtClean="0"/>
                  <a:t>(فوائد </a:t>
                </a:r>
                <a:r>
                  <a:rPr lang="ar-EG" dirty="0"/>
                  <a:t>تأخير خلال مدة القرض الرئيسية 6.5% + فوائد تأخير خلال مدة التأجيل7.5</a:t>
                </a:r>
                <a:r>
                  <a:rPr lang="ar-EG" dirty="0" smtClean="0"/>
                  <a:t>%)</a:t>
                </a:r>
                <a:endParaRPr lang="en-US" dirty="0"/>
              </a:p>
              <a:p>
                <a:r>
                  <a:rPr lang="ar-EG" dirty="0"/>
                  <a:t>   </a:t>
                </a:r>
                <a:endParaRPr lang="en-US" dirty="0"/>
              </a:p>
              <a:p>
                <a:pPr/>
                <a14:m>
                  <m:oMathPara xmlns:m="http://schemas.openxmlformats.org/officeDocument/2006/math">
                    <m:oMathParaPr>
                      <m:jc m:val="centerGroup"/>
                    </m:oMathParaPr>
                    <m:oMath xmlns:m="http://schemas.openxmlformats.org/officeDocument/2006/math">
                      <m:r>
                        <a:rPr lang="ar-EG">
                          <a:latin typeface="Cambria Math"/>
                        </a:rPr>
                        <m:t>جنيه</m:t>
                      </m:r>
                      <m:r>
                        <a:rPr lang="ar-EG" i="1">
                          <a:latin typeface="Cambria Math"/>
                        </a:rPr>
                        <m:t> </m:t>
                      </m:r>
                      <m:r>
                        <a:rPr lang="en-US" i="1">
                          <a:latin typeface="Cambria Math"/>
                        </a:rPr>
                        <m:t>68</m:t>
                      </m:r>
                      <m:r>
                        <a:rPr lang="en-US" i="1">
                          <a:latin typeface="Cambria Math"/>
                        </a:rPr>
                        <m:t>.</m:t>
                      </m:r>
                      <m:r>
                        <a:rPr lang="en-US" i="1">
                          <a:latin typeface="Cambria Math"/>
                        </a:rPr>
                        <m:t>7</m:t>
                      </m:r>
                      <m:r>
                        <a:rPr lang="en-US" i="1">
                          <a:latin typeface="Cambria Math"/>
                        </a:rPr>
                        <m:t> =</m:t>
                      </m:r>
                      <m:f>
                        <m:fPr>
                          <m:ctrlPr>
                            <a:rPr lang="en-US" i="1">
                              <a:latin typeface="Cambria Math"/>
                            </a:rPr>
                          </m:ctrlPr>
                        </m:fPr>
                        <m:num>
                          <m:r>
                            <a:rPr lang="en-US">
                              <a:latin typeface="Cambria Math"/>
                            </a:rPr>
                            <m:t>0</m:t>
                          </m:r>
                          <m:r>
                            <a:rPr lang="en-US" i="1">
                              <a:latin typeface="Cambria Math"/>
                            </a:rPr>
                            <m:t> </m:t>
                          </m:r>
                          <m:r>
                            <a:rPr lang="en-US">
                              <a:latin typeface="Cambria Math"/>
                            </a:rPr>
                            <m:t>+</m:t>
                          </m:r>
                          <m:r>
                            <a:rPr lang="en-US">
                              <a:latin typeface="Cambria Math"/>
                            </a:rPr>
                            <m:t>16</m:t>
                          </m:r>
                        </m:num>
                        <m:den>
                          <m:r>
                            <a:rPr lang="en-US" i="1">
                              <a:latin typeface="Cambria Math"/>
                            </a:rPr>
                            <m:t>12</m:t>
                          </m:r>
                        </m:den>
                      </m:f>
                      <m:r>
                        <a:rPr lang="en-US" i="1">
                          <a:latin typeface="Cambria Math"/>
                        </a:rPr>
                        <m:t>× </m:t>
                      </m:r>
                      <m:r>
                        <a:rPr lang="ar-EG">
                          <a:latin typeface="Cambria Math"/>
                        </a:rPr>
                        <m:t>316</m:t>
                      </m:r>
                      <m:r>
                        <a:rPr lang="ar-EG">
                          <a:latin typeface="Cambria Math"/>
                        </a:rPr>
                        <m:t>.</m:t>
                      </m:r>
                      <m:r>
                        <a:rPr lang="ar-EG">
                          <a:latin typeface="Cambria Math"/>
                        </a:rPr>
                        <m:t>675</m:t>
                      </m:r>
                      <m:r>
                        <a:rPr lang="ar-EG">
                          <a:latin typeface="Cambria Math"/>
                        </a:rPr>
                        <m:t>×</m:t>
                      </m:r>
                      <m:r>
                        <a:rPr lang="ar-EG" i="1">
                          <a:latin typeface="Cambria Math"/>
                        </a:rPr>
                        <m:t> </m:t>
                      </m:r>
                      <m:r>
                        <a:rPr lang="en-US">
                          <a:latin typeface="Cambria Math"/>
                        </a:rPr>
                        <m:t>0</m:t>
                      </m:r>
                      <m:r>
                        <a:rPr lang="en-US">
                          <a:latin typeface="Cambria Math"/>
                        </a:rPr>
                        <m:t>.</m:t>
                      </m:r>
                      <m:r>
                        <a:rPr lang="en-US">
                          <a:latin typeface="Cambria Math"/>
                        </a:rPr>
                        <m:t>065</m:t>
                      </m:r>
                      <m:r>
                        <a:rPr lang="ar-EG" i="1">
                          <a:latin typeface="Cambria Math"/>
                        </a:rPr>
                        <m:t>  </m:t>
                      </m:r>
                      <m:r>
                        <a:rPr lang="en-US">
                          <a:latin typeface="Cambria Math"/>
                        </a:rPr>
                        <m:t>×</m:t>
                      </m:r>
                      <m:f>
                        <m:fPr>
                          <m:ctrlPr>
                            <a:rPr lang="en-US" i="1">
                              <a:latin typeface="Cambria Math"/>
                            </a:rPr>
                          </m:ctrlPr>
                        </m:fPr>
                        <m:num>
                          <m:r>
                            <a:rPr lang="en-US">
                              <a:latin typeface="Cambria Math"/>
                            </a:rPr>
                            <m:t>5</m:t>
                          </m:r>
                        </m:num>
                        <m:den>
                          <m:r>
                            <a:rPr lang="en-US" i="1">
                              <a:latin typeface="Cambria Math"/>
                            </a:rPr>
                            <m:t>2</m:t>
                          </m:r>
                        </m:den>
                      </m:f>
                      <m:r>
                        <a:rPr lang="en-US">
                          <a:latin typeface="Cambria Math"/>
                        </a:rPr>
                        <m:t>=</m:t>
                      </m:r>
                      <m:r>
                        <a:rPr lang="en-US" i="1">
                          <a:latin typeface="Cambria Math"/>
                        </a:rPr>
                        <m:t>(</m:t>
                      </m:r>
                      <m:r>
                        <a:rPr lang="en-US" i="1">
                          <a:latin typeface="Cambria Math"/>
                        </a:rPr>
                        <m:t>1</m:t>
                      </m:r>
                      <m:r>
                        <a:rPr lang="en-US" i="1">
                          <a:latin typeface="Cambria Math"/>
                        </a:rPr>
                        <m:t>)</m:t>
                      </m:r>
                      <m:r>
                        <a:rPr lang="ar-EG">
                          <a:latin typeface="Cambria Math"/>
                        </a:rPr>
                        <m:t>الفوائد</m:t>
                      </m:r>
                      <m:r>
                        <a:rPr lang="ar-EG" i="1">
                          <a:latin typeface="Cambria Math"/>
                        </a:rPr>
                        <m:t> </m:t>
                      </m:r>
                      <m:r>
                        <a:rPr lang="ar-EG">
                          <a:latin typeface="Cambria Math"/>
                        </a:rPr>
                        <m:t>تأخير</m:t>
                      </m:r>
                      <m:r>
                        <a:rPr lang="ar-EG" i="1">
                          <a:latin typeface="Cambria Math"/>
                        </a:rPr>
                        <m:t>  </m:t>
                      </m:r>
                      <m:r>
                        <a:rPr lang="ar-EG">
                          <a:latin typeface="Cambria Math"/>
                        </a:rPr>
                        <m:t>فوائد</m:t>
                      </m:r>
                    </m:oMath>
                  </m:oMathPara>
                </a14:m>
                <a:endParaRPr lang="en-US" dirty="0"/>
              </a:p>
              <a:p>
                <a:r>
                  <a:rPr lang="ar-EG" dirty="0"/>
                  <a:t> </a:t>
                </a:r>
                <a:endParaRPr lang="en-US" dirty="0"/>
              </a:p>
              <a:p>
                <a:pPr/>
                <a14:m>
                  <m:oMathPara xmlns:m="http://schemas.openxmlformats.org/officeDocument/2006/math">
                    <m:oMathParaPr>
                      <m:jc m:val="centerGroup"/>
                    </m:oMathParaPr>
                    <m:oMath xmlns:m="http://schemas.openxmlformats.org/officeDocument/2006/math">
                      <m:r>
                        <a:rPr lang="ar-EG">
                          <a:latin typeface="Cambria Math"/>
                        </a:rPr>
                        <m:t>جنيه</m:t>
                      </m:r>
                      <m:r>
                        <a:rPr lang="ar-EG" i="1">
                          <a:latin typeface="Cambria Math"/>
                        </a:rPr>
                        <m:t> </m:t>
                      </m:r>
                      <m:r>
                        <a:rPr lang="en-US" i="1">
                          <a:latin typeface="Cambria Math"/>
                        </a:rPr>
                        <m:t>69</m:t>
                      </m:r>
                      <m:r>
                        <a:rPr lang="en-US" i="1">
                          <a:latin typeface="Cambria Math"/>
                        </a:rPr>
                        <m:t>.</m:t>
                      </m:r>
                      <m:r>
                        <a:rPr lang="en-US" i="1">
                          <a:latin typeface="Cambria Math"/>
                        </a:rPr>
                        <m:t>3</m:t>
                      </m:r>
                      <m:r>
                        <a:rPr lang="en-US" i="1">
                          <a:latin typeface="Cambria Math"/>
                        </a:rPr>
                        <m:t> =</m:t>
                      </m:r>
                      <m:f>
                        <m:fPr>
                          <m:ctrlPr>
                            <a:rPr lang="en-US" i="1">
                              <a:latin typeface="Cambria Math"/>
                            </a:rPr>
                          </m:ctrlPr>
                        </m:fPr>
                        <m:num>
                          <m:r>
                            <a:rPr lang="en-US">
                              <a:latin typeface="Cambria Math"/>
                            </a:rPr>
                            <m:t>7</m:t>
                          </m:r>
                          <m:r>
                            <a:rPr lang="en-US" i="1">
                              <a:latin typeface="Cambria Math"/>
                            </a:rPr>
                            <m:t> </m:t>
                          </m:r>
                          <m:r>
                            <a:rPr lang="en-US">
                              <a:latin typeface="Cambria Math"/>
                            </a:rPr>
                            <m:t>+</m:t>
                          </m:r>
                          <m:r>
                            <a:rPr lang="en-US">
                              <a:latin typeface="Cambria Math"/>
                            </a:rPr>
                            <m:t>7</m:t>
                          </m:r>
                        </m:num>
                        <m:den>
                          <m:r>
                            <a:rPr lang="en-US" i="1">
                              <a:latin typeface="Cambria Math"/>
                            </a:rPr>
                            <m:t>12</m:t>
                          </m:r>
                        </m:den>
                      </m:f>
                      <m:r>
                        <a:rPr lang="en-US" i="1">
                          <a:latin typeface="Cambria Math"/>
                        </a:rPr>
                        <m:t>× </m:t>
                      </m:r>
                      <m:r>
                        <a:rPr lang="ar-EG">
                          <a:latin typeface="Cambria Math"/>
                        </a:rPr>
                        <m:t>316</m:t>
                      </m:r>
                      <m:r>
                        <a:rPr lang="ar-EG">
                          <a:latin typeface="Cambria Math"/>
                        </a:rPr>
                        <m:t>.</m:t>
                      </m:r>
                      <m:r>
                        <a:rPr lang="ar-EG">
                          <a:latin typeface="Cambria Math"/>
                        </a:rPr>
                        <m:t>675</m:t>
                      </m:r>
                      <m:r>
                        <a:rPr lang="ar-EG">
                          <a:latin typeface="Cambria Math"/>
                        </a:rPr>
                        <m:t>×</m:t>
                      </m:r>
                      <m:r>
                        <a:rPr lang="ar-EG" i="1">
                          <a:latin typeface="Cambria Math"/>
                        </a:rPr>
                        <m:t> </m:t>
                      </m:r>
                      <m:r>
                        <a:rPr lang="en-US">
                          <a:latin typeface="Cambria Math"/>
                        </a:rPr>
                        <m:t>0</m:t>
                      </m:r>
                      <m:r>
                        <a:rPr lang="en-US">
                          <a:latin typeface="Cambria Math"/>
                        </a:rPr>
                        <m:t>.</m:t>
                      </m:r>
                      <m:r>
                        <a:rPr lang="en-US">
                          <a:latin typeface="Cambria Math"/>
                        </a:rPr>
                        <m:t>075</m:t>
                      </m:r>
                      <m:r>
                        <a:rPr lang="ar-EG" i="1">
                          <a:latin typeface="Cambria Math"/>
                        </a:rPr>
                        <m:t>  </m:t>
                      </m:r>
                      <m:r>
                        <a:rPr lang="en-US">
                          <a:latin typeface="Cambria Math"/>
                        </a:rPr>
                        <m:t>×</m:t>
                      </m:r>
                      <m:f>
                        <m:fPr>
                          <m:ctrlPr>
                            <a:rPr lang="en-US" i="1">
                              <a:latin typeface="Cambria Math"/>
                            </a:rPr>
                          </m:ctrlPr>
                        </m:fPr>
                        <m:num>
                          <m:r>
                            <a:rPr lang="en-US">
                              <a:latin typeface="Cambria Math"/>
                            </a:rPr>
                            <m:t>5</m:t>
                          </m:r>
                        </m:num>
                        <m:den>
                          <m:r>
                            <a:rPr lang="en-US" i="1">
                              <a:latin typeface="Cambria Math"/>
                            </a:rPr>
                            <m:t>2</m:t>
                          </m:r>
                        </m:den>
                      </m:f>
                      <m:r>
                        <a:rPr lang="en-US">
                          <a:latin typeface="Cambria Math"/>
                        </a:rPr>
                        <m:t>=</m:t>
                      </m:r>
                      <m:r>
                        <a:rPr lang="en-US" i="1">
                          <a:latin typeface="Cambria Math"/>
                        </a:rPr>
                        <m:t>(</m:t>
                      </m:r>
                      <m:r>
                        <a:rPr lang="en-US" i="1">
                          <a:latin typeface="Cambria Math"/>
                        </a:rPr>
                        <m:t>2</m:t>
                      </m:r>
                      <m:r>
                        <a:rPr lang="en-US" i="1">
                          <a:latin typeface="Cambria Math"/>
                        </a:rPr>
                        <m:t>)</m:t>
                      </m:r>
                      <m:r>
                        <a:rPr lang="ar-EG">
                          <a:latin typeface="Cambria Math"/>
                        </a:rPr>
                        <m:t>الفوائد</m:t>
                      </m:r>
                      <m:r>
                        <a:rPr lang="ar-EG" i="1">
                          <a:latin typeface="Cambria Math"/>
                        </a:rPr>
                        <m:t> </m:t>
                      </m:r>
                      <m:r>
                        <a:rPr lang="ar-EG">
                          <a:latin typeface="Cambria Math"/>
                        </a:rPr>
                        <m:t>تأخير</m:t>
                      </m:r>
                      <m:r>
                        <a:rPr lang="ar-EG" i="1">
                          <a:latin typeface="Cambria Math"/>
                        </a:rPr>
                        <m:t>  </m:t>
                      </m:r>
                      <m:r>
                        <a:rPr lang="ar-EG">
                          <a:latin typeface="Cambria Math"/>
                        </a:rPr>
                        <m:t>فوائد</m:t>
                      </m:r>
                    </m:oMath>
                  </m:oMathPara>
                </a14:m>
                <a:endParaRPr lang="en-US" dirty="0"/>
              </a:p>
              <a:p>
                <a:r>
                  <a:rPr lang="ar-EG" dirty="0"/>
                  <a:t>فوائد تأخير الفوائد  = </a:t>
                </a:r>
                <a:r>
                  <a:rPr lang="ar-EG" dirty="0" smtClean="0"/>
                  <a:t>فوائد </a:t>
                </a:r>
                <a:r>
                  <a:rPr lang="ar-EG" dirty="0"/>
                  <a:t>تأخير خلال مدة القرض الرئيسية 6.5% + فوائد تأخير خلال مدة التأجيل7.5</a:t>
                </a:r>
                <a:r>
                  <a:rPr lang="ar-EG" dirty="0" smtClean="0"/>
                  <a:t>%</a:t>
                </a:r>
                <a:endParaRPr lang="en-US" dirty="0"/>
              </a:p>
              <a:p>
                <a:r>
                  <a:rPr lang="ar-EG" sz="2400" dirty="0"/>
                  <a:t>فوائد تأخير الفوائد  = 68.7 + 69.3 = 138 جنيه</a:t>
                </a:r>
                <a:endParaRPr lang="en-US" sz="2400" dirty="0"/>
              </a:p>
            </p:txBody>
          </p:sp>
        </mc:Choice>
        <mc:Fallback>
          <p:sp>
            <p:nvSpPr>
              <p:cNvPr id="3" name="Rectangle 2"/>
              <p:cNvSpPr>
                <a:spLocks noRot="1" noChangeAspect="1" noMove="1" noResize="1" noEditPoints="1" noAdjustHandles="1" noChangeArrowheads="1" noChangeShapeType="1" noTextEdit="1"/>
              </p:cNvSpPr>
              <p:nvPr/>
            </p:nvSpPr>
            <p:spPr>
              <a:xfrm>
                <a:off x="179512" y="895965"/>
                <a:ext cx="8568952" cy="5028171"/>
              </a:xfrm>
              <a:prstGeom prst="rect">
                <a:avLst/>
              </a:prstGeom>
              <a:blipFill rotWithShape="1">
                <a:blip r:embed="rId3"/>
                <a:stretch>
                  <a:fillRect r="-1138" b="-1818"/>
                </a:stretch>
              </a:blipFill>
            </p:spPr>
            <p:txBody>
              <a:bodyPr/>
              <a:lstStyle/>
              <a:p>
                <a:r>
                  <a:rPr lang="ar-EG">
                    <a:noFill/>
                  </a:rPr>
                  <a:t> </a:t>
                </a:r>
              </a:p>
            </p:txBody>
          </p:sp>
        </mc:Fallback>
      </mc:AlternateContent>
    </p:spTree>
    <p:extLst>
      <p:ext uri="{BB962C8B-B14F-4D97-AF65-F5344CB8AC3E}">
        <p14:creationId xmlns:p14="http://schemas.microsoft.com/office/powerpoint/2010/main" val="124316490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2539</TotalTime>
  <Words>738</Words>
  <Application>Microsoft Office PowerPoint</Application>
  <PresentationFormat>On-screen Show (4:3)</PresentationFormat>
  <Paragraphs>90</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Equity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With best wishes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Ahmed Hassan</dc:creator>
  <cp:lastModifiedBy>marawan</cp:lastModifiedBy>
  <cp:revision>214</cp:revision>
  <dcterms:created xsi:type="dcterms:W3CDTF">2012-09-20T07:19:55Z</dcterms:created>
  <dcterms:modified xsi:type="dcterms:W3CDTF">2020-03-22T20:48:05Z</dcterms:modified>
</cp:coreProperties>
</file>