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13"/>
  </p:notesMasterIdLst>
  <p:sldIdLst>
    <p:sldId id="266" r:id="rId2"/>
    <p:sldId id="292" r:id="rId3"/>
    <p:sldId id="263" r:id="rId4"/>
    <p:sldId id="315" r:id="rId5"/>
    <p:sldId id="265" r:id="rId6"/>
    <p:sldId id="313" r:id="rId7"/>
    <p:sldId id="314" r:id="rId8"/>
    <p:sldId id="316" r:id="rId9"/>
    <p:sldId id="318" r:id="rId10"/>
    <p:sldId id="319" r:id="rId11"/>
    <p:sldId id="322" r:id="rId12"/>
  </p:sldIdLst>
  <p:sldSz cx="9144000" cy="6858000" type="screen4x3"/>
  <p:notesSz cx="6858000" cy="9144000"/>
  <p:defaultTextStyle>
    <a:defPPr>
      <a:defRPr lang="ar-EG"/>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0" d="100"/>
          <a:sy n="60" d="100"/>
        </p:scale>
        <p:origin x="-1656" y="-22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pPr>
              <a:defRPr/>
            </a:pPr>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pPr>
              <a:defRPr/>
            </a:pPr>
            <a:fld id="{961D69BD-1614-444A-83BD-E0312DFECA96}" type="datetimeFigureOut">
              <a:rPr lang="ar-EG"/>
              <a:pPr>
                <a:defRPr/>
              </a:pPr>
              <a:t>28/07/1441</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EG"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pPr>
              <a:defRPr/>
            </a:pPr>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pPr>
              <a:defRPr/>
            </a:pPr>
            <a:fld id="{D49939EF-8F47-4927-BF55-114DA4CAD787}" type="slidenum">
              <a:rPr lang="ar-EG"/>
              <a:pPr>
                <a:defRPr/>
              </a:pPr>
              <a:t>‹#›</a:t>
            </a:fld>
            <a:endParaRPr lang="ar-EG"/>
          </a:p>
        </p:txBody>
      </p:sp>
    </p:spTree>
    <p:extLst>
      <p:ext uri="{BB962C8B-B14F-4D97-AF65-F5344CB8AC3E}">
        <p14:creationId xmlns:p14="http://schemas.microsoft.com/office/powerpoint/2010/main" val="1840183503"/>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fld id="{B4BFE23C-6799-4E5B-9A31-BB90D2A6A37F}" type="datetimeFigureOut">
              <a:rPr lang="ar-EG" smtClean="0"/>
              <a:pPr>
                <a:defRPr/>
              </a:pPr>
              <a:t>28/07/1441</a:t>
            </a:fld>
            <a:endParaRPr lang="ar-EG"/>
          </a:p>
        </p:txBody>
      </p:sp>
      <p:sp>
        <p:nvSpPr>
          <p:cNvPr id="17" name="Footer Placeholder 16"/>
          <p:cNvSpPr>
            <a:spLocks noGrp="1"/>
          </p:cNvSpPr>
          <p:nvPr>
            <p:ph type="ftr" sz="quarter" idx="11"/>
          </p:nvPr>
        </p:nvSpPr>
        <p:spPr/>
        <p:txBody>
          <a:bodyPr/>
          <a:lstStyle/>
          <a:p>
            <a:pPr>
              <a:defRPr/>
            </a:pPr>
            <a:endParaRPr lang="ar-EG"/>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0816D675-6701-4968-8D55-4397CEBEF0A9}" type="slidenum">
              <a:rPr lang="ar-EG" smtClean="0"/>
              <a:pPr>
                <a:defRPr/>
              </a:pPr>
              <a:t>‹#›</a:t>
            </a:fld>
            <a:endParaRPr lang="ar-EG"/>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4BFE23C-6799-4E5B-9A31-BB90D2A6A37F}" type="datetimeFigureOut">
              <a:rPr lang="ar-EG" smtClean="0"/>
              <a:pPr>
                <a:defRPr/>
              </a:pPr>
              <a:t>28/07/1441</a:t>
            </a:fld>
            <a:endParaRPr lang="ar-EG"/>
          </a:p>
        </p:txBody>
      </p:sp>
      <p:sp>
        <p:nvSpPr>
          <p:cNvPr id="5" name="Footer Placeholder 4"/>
          <p:cNvSpPr>
            <a:spLocks noGrp="1"/>
          </p:cNvSpPr>
          <p:nvPr>
            <p:ph type="ftr" sz="quarter" idx="11"/>
          </p:nvPr>
        </p:nvSpPr>
        <p:spPr/>
        <p:txBody>
          <a:bodyPr/>
          <a:lstStyle/>
          <a:p>
            <a:pPr>
              <a:defRPr/>
            </a:pPr>
            <a:endParaRPr lang="ar-EG"/>
          </a:p>
        </p:txBody>
      </p:sp>
      <p:sp>
        <p:nvSpPr>
          <p:cNvPr id="6" name="Slide Number Placeholder 5"/>
          <p:cNvSpPr>
            <a:spLocks noGrp="1"/>
          </p:cNvSpPr>
          <p:nvPr>
            <p:ph type="sldNum" sz="quarter" idx="12"/>
          </p:nvPr>
        </p:nvSpPr>
        <p:spPr/>
        <p:txBody>
          <a:bodyPr/>
          <a:lstStyle/>
          <a:p>
            <a:pPr>
              <a:defRPr/>
            </a:pPr>
            <a:fld id="{0816D675-6701-4968-8D55-4397CEBEF0A9}" type="slidenum">
              <a:rPr lang="ar-EG" smtClean="0"/>
              <a:pPr>
                <a:defRPr/>
              </a:pPr>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4BFE23C-6799-4E5B-9A31-BB90D2A6A37F}" type="datetimeFigureOut">
              <a:rPr lang="ar-EG" smtClean="0"/>
              <a:pPr>
                <a:defRPr/>
              </a:pPr>
              <a:t>28/07/1441</a:t>
            </a:fld>
            <a:endParaRPr lang="ar-EG"/>
          </a:p>
        </p:txBody>
      </p:sp>
      <p:sp>
        <p:nvSpPr>
          <p:cNvPr id="5" name="Footer Placeholder 4"/>
          <p:cNvSpPr>
            <a:spLocks noGrp="1"/>
          </p:cNvSpPr>
          <p:nvPr>
            <p:ph type="ftr" sz="quarter" idx="11"/>
          </p:nvPr>
        </p:nvSpPr>
        <p:spPr/>
        <p:txBody>
          <a:bodyPr/>
          <a:lstStyle/>
          <a:p>
            <a:pPr>
              <a:defRPr/>
            </a:pPr>
            <a:endParaRPr lang="ar-EG"/>
          </a:p>
        </p:txBody>
      </p:sp>
      <p:sp>
        <p:nvSpPr>
          <p:cNvPr id="6" name="Slide Number Placeholder 5"/>
          <p:cNvSpPr>
            <a:spLocks noGrp="1"/>
          </p:cNvSpPr>
          <p:nvPr>
            <p:ph type="sldNum" sz="quarter" idx="12"/>
          </p:nvPr>
        </p:nvSpPr>
        <p:spPr/>
        <p:txBody>
          <a:bodyPr/>
          <a:lstStyle/>
          <a:p>
            <a:pPr>
              <a:defRPr/>
            </a:pPr>
            <a:fld id="{0816D675-6701-4968-8D55-4397CEBEF0A9}" type="slidenum">
              <a:rPr lang="ar-EG" smtClean="0"/>
              <a:pPr>
                <a:defRPr/>
              </a:pPr>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B4BFE23C-6799-4E5B-9A31-BB90D2A6A37F}" type="datetimeFigureOut">
              <a:rPr lang="ar-EG" smtClean="0"/>
              <a:pPr>
                <a:defRPr/>
              </a:pPr>
              <a:t>28/07/1441</a:t>
            </a:fld>
            <a:endParaRPr lang="ar-EG"/>
          </a:p>
        </p:txBody>
      </p:sp>
      <p:sp>
        <p:nvSpPr>
          <p:cNvPr id="5" name="Footer Placeholder 4"/>
          <p:cNvSpPr>
            <a:spLocks noGrp="1"/>
          </p:cNvSpPr>
          <p:nvPr>
            <p:ph type="ftr" sz="quarter" idx="11"/>
          </p:nvPr>
        </p:nvSpPr>
        <p:spPr/>
        <p:txBody>
          <a:bodyPr/>
          <a:lstStyle/>
          <a:p>
            <a:pPr>
              <a:defRPr/>
            </a:pPr>
            <a:endParaRPr lang="ar-EG"/>
          </a:p>
        </p:txBody>
      </p:sp>
      <p:sp>
        <p:nvSpPr>
          <p:cNvPr id="6" name="Slide Number Placeholder 5"/>
          <p:cNvSpPr>
            <a:spLocks noGrp="1"/>
          </p:cNvSpPr>
          <p:nvPr>
            <p:ph type="sldNum" sz="quarter" idx="12"/>
          </p:nvPr>
        </p:nvSpPr>
        <p:spPr/>
        <p:txBody>
          <a:bodyPr/>
          <a:lstStyle/>
          <a:p>
            <a:pPr>
              <a:defRPr/>
            </a:pPr>
            <a:fld id="{0816D675-6701-4968-8D55-4397CEBEF0A9}" type="slidenum">
              <a:rPr lang="ar-EG" smtClean="0"/>
              <a:pPr>
                <a:defRPr/>
              </a:pPr>
              <a:t>‹#›</a:t>
            </a:fld>
            <a:endParaRPr lang="ar-EG"/>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B4BFE23C-6799-4E5B-9A31-BB90D2A6A37F}" type="datetimeFigureOut">
              <a:rPr lang="ar-EG" smtClean="0"/>
              <a:pPr>
                <a:defRPr/>
              </a:pPr>
              <a:t>28/07/1441</a:t>
            </a:fld>
            <a:endParaRPr lang="ar-EG"/>
          </a:p>
        </p:txBody>
      </p:sp>
      <p:sp>
        <p:nvSpPr>
          <p:cNvPr id="5" name="Footer Placeholder 4"/>
          <p:cNvSpPr>
            <a:spLocks noGrp="1"/>
          </p:cNvSpPr>
          <p:nvPr>
            <p:ph type="ftr" sz="quarter" idx="11"/>
          </p:nvPr>
        </p:nvSpPr>
        <p:spPr>
          <a:xfrm>
            <a:off x="800100" y="6172200"/>
            <a:ext cx="4000500" cy="457200"/>
          </a:xfrm>
        </p:spPr>
        <p:txBody>
          <a:bodyPr/>
          <a:lstStyle/>
          <a:p>
            <a:pPr>
              <a:defRPr/>
            </a:pPr>
            <a:endParaRPr lang="ar-EG"/>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pPr>
              <a:defRPr/>
            </a:pPr>
            <a:fld id="{0816D675-6701-4968-8D55-4397CEBEF0A9}" type="slidenum">
              <a:rPr lang="ar-EG" smtClean="0"/>
              <a:pPr>
                <a:defRPr/>
              </a:pPr>
              <a:t>‹#›</a:t>
            </a:fld>
            <a:endParaRPr lang="ar-EG"/>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B4BFE23C-6799-4E5B-9A31-BB90D2A6A37F}" type="datetimeFigureOut">
              <a:rPr lang="ar-EG" smtClean="0"/>
              <a:pPr>
                <a:defRPr/>
              </a:pPr>
              <a:t>28/07/1441</a:t>
            </a:fld>
            <a:endParaRPr lang="ar-EG"/>
          </a:p>
        </p:txBody>
      </p:sp>
      <p:sp>
        <p:nvSpPr>
          <p:cNvPr id="6" name="Footer Placeholder 5"/>
          <p:cNvSpPr>
            <a:spLocks noGrp="1"/>
          </p:cNvSpPr>
          <p:nvPr>
            <p:ph type="ftr" sz="quarter" idx="11"/>
          </p:nvPr>
        </p:nvSpPr>
        <p:spPr/>
        <p:txBody>
          <a:bodyPr/>
          <a:lstStyle/>
          <a:p>
            <a:pPr>
              <a:defRPr/>
            </a:pPr>
            <a:endParaRPr lang="ar-EG"/>
          </a:p>
        </p:txBody>
      </p:sp>
      <p:sp>
        <p:nvSpPr>
          <p:cNvPr id="7" name="Slide Number Placeholder 6"/>
          <p:cNvSpPr>
            <a:spLocks noGrp="1"/>
          </p:cNvSpPr>
          <p:nvPr>
            <p:ph type="sldNum" sz="quarter" idx="12"/>
          </p:nvPr>
        </p:nvSpPr>
        <p:spPr/>
        <p:txBody>
          <a:bodyPr/>
          <a:lstStyle/>
          <a:p>
            <a:pPr>
              <a:defRPr/>
            </a:pPr>
            <a:fld id="{0816D675-6701-4968-8D55-4397CEBEF0A9}" type="slidenum">
              <a:rPr lang="ar-EG" smtClean="0"/>
              <a:pPr>
                <a:defRPr/>
              </a:pPr>
              <a:t>‹#›</a:t>
            </a:fld>
            <a:endParaRPr lang="ar-EG"/>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fld id="{B4BFE23C-6799-4E5B-9A31-BB90D2A6A37F}" type="datetimeFigureOut">
              <a:rPr lang="ar-EG" smtClean="0"/>
              <a:pPr>
                <a:defRPr/>
              </a:pPr>
              <a:t>28/07/1441</a:t>
            </a:fld>
            <a:endParaRPr lang="ar-EG"/>
          </a:p>
        </p:txBody>
      </p:sp>
      <p:sp>
        <p:nvSpPr>
          <p:cNvPr id="8" name="Footer Placeholder 7"/>
          <p:cNvSpPr>
            <a:spLocks noGrp="1"/>
          </p:cNvSpPr>
          <p:nvPr>
            <p:ph type="ftr" sz="quarter" idx="11"/>
          </p:nvPr>
        </p:nvSpPr>
        <p:spPr/>
        <p:txBody>
          <a:bodyPr/>
          <a:lstStyle/>
          <a:p>
            <a:pPr>
              <a:defRPr/>
            </a:pPr>
            <a:endParaRPr lang="ar-EG"/>
          </a:p>
        </p:txBody>
      </p:sp>
      <p:sp>
        <p:nvSpPr>
          <p:cNvPr id="9" name="Slide Number Placeholder 8"/>
          <p:cNvSpPr>
            <a:spLocks noGrp="1"/>
          </p:cNvSpPr>
          <p:nvPr>
            <p:ph type="sldNum" sz="quarter" idx="12"/>
          </p:nvPr>
        </p:nvSpPr>
        <p:spPr/>
        <p:txBody>
          <a:bodyPr/>
          <a:lstStyle/>
          <a:p>
            <a:pPr>
              <a:defRPr/>
            </a:pPr>
            <a:fld id="{0816D675-6701-4968-8D55-4397CEBEF0A9}" type="slidenum">
              <a:rPr lang="ar-EG" smtClean="0"/>
              <a:pPr>
                <a:defRPr/>
              </a:pPr>
              <a:t>‹#›</a:t>
            </a:fld>
            <a:endParaRPr lang="ar-EG"/>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B4BFE23C-6799-4E5B-9A31-BB90D2A6A37F}" type="datetimeFigureOut">
              <a:rPr lang="ar-EG" smtClean="0"/>
              <a:pPr>
                <a:defRPr/>
              </a:pPr>
              <a:t>28/07/1441</a:t>
            </a:fld>
            <a:endParaRPr lang="ar-EG"/>
          </a:p>
        </p:txBody>
      </p:sp>
      <p:sp>
        <p:nvSpPr>
          <p:cNvPr id="4" name="Footer Placeholder 3"/>
          <p:cNvSpPr>
            <a:spLocks noGrp="1"/>
          </p:cNvSpPr>
          <p:nvPr>
            <p:ph type="ftr" sz="quarter" idx="11"/>
          </p:nvPr>
        </p:nvSpPr>
        <p:spPr/>
        <p:txBody>
          <a:bodyPr/>
          <a:lstStyle/>
          <a:p>
            <a:pPr>
              <a:defRPr/>
            </a:pPr>
            <a:endParaRPr lang="ar-EG"/>
          </a:p>
        </p:txBody>
      </p:sp>
      <p:sp>
        <p:nvSpPr>
          <p:cNvPr id="5" name="Slide Number Placeholder 4"/>
          <p:cNvSpPr>
            <a:spLocks noGrp="1"/>
          </p:cNvSpPr>
          <p:nvPr>
            <p:ph type="sldNum" sz="quarter" idx="12"/>
          </p:nvPr>
        </p:nvSpPr>
        <p:spPr/>
        <p:txBody>
          <a:bodyPr/>
          <a:lstStyle/>
          <a:p>
            <a:pPr>
              <a:defRPr/>
            </a:pPr>
            <a:fld id="{0816D675-6701-4968-8D55-4397CEBEF0A9}" type="slidenum">
              <a:rPr lang="ar-EG" smtClean="0"/>
              <a:pPr>
                <a:defRPr/>
              </a:pPr>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4BFE23C-6799-4E5B-9A31-BB90D2A6A37F}" type="datetimeFigureOut">
              <a:rPr lang="ar-EG" smtClean="0"/>
              <a:pPr>
                <a:defRPr/>
              </a:pPr>
              <a:t>28/07/1441</a:t>
            </a:fld>
            <a:endParaRPr lang="ar-EG"/>
          </a:p>
        </p:txBody>
      </p:sp>
      <p:sp>
        <p:nvSpPr>
          <p:cNvPr id="3" name="Footer Placeholder 2"/>
          <p:cNvSpPr>
            <a:spLocks noGrp="1"/>
          </p:cNvSpPr>
          <p:nvPr>
            <p:ph type="ftr" sz="quarter" idx="11"/>
          </p:nvPr>
        </p:nvSpPr>
        <p:spPr/>
        <p:txBody>
          <a:bodyPr/>
          <a:lstStyle/>
          <a:p>
            <a:pPr>
              <a:defRPr/>
            </a:pPr>
            <a:endParaRPr lang="ar-EG"/>
          </a:p>
        </p:txBody>
      </p:sp>
      <p:sp>
        <p:nvSpPr>
          <p:cNvPr id="4" name="Slide Number Placeholder 3"/>
          <p:cNvSpPr>
            <a:spLocks noGrp="1"/>
          </p:cNvSpPr>
          <p:nvPr>
            <p:ph type="sldNum" sz="quarter" idx="12"/>
          </p:nvPr>
        </p:nvSpPr>
        <p:spPr/>
        <p:txBody>
          <a:bodyPr/>
          <a:lstStyle/>
          <a:p>
            <a:pPr>
              <a:defRPr/>
            </a:pPr>
            <a:fld id="{0816D675-6701-4968-8D55-4397CEBEF0A9}" type="slidenum">
              <a:rPr lang="ar-EG" smtClean="0"/>
              <a:pPr>
                <a:defRPr/>
              </a:pPr>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B4BFE23C-6799-4E5B-9A31-BB90D2A6A37F}" type="datetimeFigureOut">
              <a:rPr lang="ar-EG" smtClean="0"/>
              <a:pPr>
                <a:defRPr/>
              </a:pPr>
              <a:t>28/07/1441</a:t>
            </a:fld>
            <a:endParaRPr lang="ar-EG"/>
          </a:p>
        </p:txBody>
      </p:sp>
      <p:sp>
        <p:nvSpPr>
          <p:cNvPr id="6" name="Footer Placeholder 5"/>
          <p:cNvSpPr>
            <a:spLocks noGrp="1"/>
          </p:cNvSpPr>
          <p:nvPr>
            <p:ph type="ftr" sz="quarter" idx="11"/>
          </p:nvPr>
        </p:nvSpPr>
        <p:spPr/>
        <p:txBody>
          <a:bodyPr/>
          <a:lstStyle/>
          <a:p>
            <a:pPr>
              <a:defRPr/>
            </a:pPr>
            <a:endParaRPr lang="ar-EG"/>
          </a:p>
        </p:txBody>
      </p:sp>
      <p:sp>
        <p:nvSpPr>
          <p:cNvPr id="7" name="Slide Number Placeholder 6"/>
          <p:cNvSpPr>
            <a:spLocks noGrp="1"/>
          </p:cNvSpPr>
          <p:nvPr>
            <p:ph type="sldNum" sz="quarter" idx="12"/>
          </p:nvPr>
        </p:nvSpPr>
        <p:spPr/>
        <p:txBody>
          <a:bodyPr/>
          <a:lstStyle/>
          <a:p>
            <a:pPr>
              <a:defRPr/>
            </a:pPr>
            <a:fld id="{0816D675-6701-4968-8D55-4397CEBEF0A9}" type="slidenum">
              <a:rPr lang="ar-EG" smtClean="0"/>
              <a:pPr>
                <a:defRPr/>
              </a:pPr>
              <a:t>‹#›</a:t>
            </a:fld>
            <a:endParaRPr lang="ar-EG"/>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B4BFE23C-6799-4E5B-9A31-BB90D2A6A37F}" type="datetimeFigureOut">
              <a:rPr lang="ar-EG" smtClean="0"/>
              <a:pPr>
                <a:defRPr/>
              </a:pPr>
              <a:t>28/07/1441</a:t>
            </a:fld>
            <a:endParaRPr lang="ar-EG"/>
          </a:p>
        </p:txBody>
      </p:sp>
      <p:sp>
        <p:nvSpPr>
          <p:cNvPr id="6" name="Footer Placeholder 5"/>
          <p:cNvSpPr>
            <a:spLocks noGrp="1"/>
          </p:cNvSpPr>
          <p:nvPr>
            <p:ph type="ftr" sz="quarter" idx="11"/>
          </p:nvPr>
        </p:nvSpPr>
        <p:spPr>
          <a:xfrm>
            <a:off x="914400" y="6172200"/>
            <a:ext cx="3886200" cy="457200"/>
          </a:xfrm>
        </p:spPr>
        <p:txBody>
          <a:bodyPr/>
          <a:lstStyle/>
          <a:p>
            <a:pPr>
              <a:defRPr/>
            </a:pPr>
            <a:endParaRPr lang="ar-EG"/>
          </a:p>
        </p:txBody>
      </p:sp>
      <p:sp>
        <p:nvSpPr>
          <p:cNvPr id="7" name="Slide Number Placeholder 6"/>
          <p:cNvSpPr>
            <a:spLocks noGrp="1"/>
          </p:cNvSpPr>
          <p:nvPr>
            <p:ph type="sldNum" sz="quarter" idx="12"/>
          </p:nvPr>
        </p:nvSpPr>
        <p:spPr>
          <a:xfrm>
            <a:off x="146304" y="6208776"/>
            <a:ext cx="457200" cy="457200"/>
          </a:xfrm>
        </p:spPr>
        <p:txBody>
          <a:bodyPr/>
          <a:lstStyle/>
          <a:p>
            <a:pPr>
              <a:defRPr/>
            </a:pPr>
            <a:fld id="{0816D675-6701-4968-8D55-4397CEBEF0A9}" type="slidenum">
              <a:rPr lang="ar-EG" smtClean="0"/>
              <a:pPr>
                <a:defRPr/>
              </a:pPr>
              <a:t>‹#›</a:t>
            </a:fld>
            <a:endParaRPr lang="ar-EG"/>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fld id="{B4BFE23C-6799-4E5B-9A31-BB90D2A6A37F}" type="datetimeFigureOut">
              <a:rPr lang="ar-EG" smtClean="0"/>
              <a:pPr>
                <a:defRPr/>
              </a:pPr>
              <a:t>28/07/1441</a:t>
            </a:fld>
            <a:endParaRPr lang="ar-EG"/>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ar-EG"/>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0816D675-6701-4968-8D55-4397CEBEF0A9}" type="slidenum">
              <a:rPr lang="ar-EG" smtClean="0"/>
              <a:pPr>
                <a:defRPr/>
              </a:pPr>
              <a:t>‹#›</a:t>
            </a:fld>
            <a:endParaRPr lang="ar-EG"/>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Dell\Pictures\New folder\photoooo\409756_373051502771965_1230967127_n.jpg"/>
          <p:cNvPicPr>
            <a:picLocks noChangeAspect="1" noChangeArrowheads="1"/>
          </p:cNvPicPr>
          <p:nvPr/>
        </p:nvPicPr>
        <p:blipFill>
          <a:blip r:embed="rId2" cstate="print">
            <a:duotone>
              <a:schemeClr val="bg2">
                <a:shade val="45000"/>
                <a:satMod val="135000"/>
              </a:schemeClr>
              <a:prstClr val="white"/>
            </a:duotone>
          </a:blip>
          <a:stretch>
            <a:fillRect/>
          </a:stretch>
        </p:blipFill>
        <p:spPr bwMode="auto">
          <a:xfrm>
            <a:off x="0" y="0"/>
            <a:ext cx="9144000" cy="6858000"/>
          </a:xfrm>
          <a:prstGeom prst="rect">
            <a:avLst/>
          </a:prstGeom>
          <a:noFill/>
          <a:ln>
            <a:noFill/>
          </a:ln>
        </p:spPr>
      </p:pic>
      <p:pic>
        <p:nvPicPr>
          <p:cNvPr id="1028" name="Picture 4" descr="C:\Users\Dell\Pictures\New folder\_mg_1997.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5576" y="260648"/>
            <a:ext cx="8064896" cy="6048672"/>
          </a:xfrm>
          <a:prstGeom prst="rect">
            <a:avLst/>
          </a:prstGeom>
          <a:ln>
            <a:noFill/>
          </a:ln>
          <a:effectLst>
            <a:softEdge rad="635000"/>
          </a:effectLst>
          <a:scene3d>
            <a:camera prst="perspectiveContrastingRightFacing"/>
            <a:lightRig rig="threePt" dir="t"/>
          </a:scene3d>
        </p:spPr>
      </p:pic>
      <p:graphicFrame>
        <p:nvGraphicFramePr>
          <p:cNvPr id="2" name="Table 1"/>
          <p:cNvGraphicFramePr>
            <a:graphicFrameLocks noGrp="1"/>
          </p:cNvGraphicFramePr>
          <p:nvPr>
            <p:extLst>
              <p:ext uri="{D42A27DB-BD31-4B8C-83A1-F6EECF244321}">
                <p14:modId xmlns:p14="http://schemas.microsoft.com/office/powerpoint/2010/main" val="607222243"/>
              </p:ext>
            </p:extLst>
          </p:nvPr>
        </p:nvGraphicFramePr>
        <p:xfrm>
          <a:off x="328613" y="1628775"/>
          <a:ext cx="8485187" cy="4897478"/>
        </p:xfrm>
        <a:graphic>
          <a:graphicData uri="http://schemas.openxmlformats.org/drawingml/2006/table">
            <a:tbl>
              <a:tblPr rtl="1"/>
              <a:tblGrid>
                <a:gridCol w="2017724"/>
                <a:gridCol w="2263771"/>
                <a:gridCol w="2106608"/>
                <a:gridCol w="2097084"/>
              </a:tblGrid>
              <a:tr h="4617062">
                <a:tc gridSpan="4">
                  <a:txBody>
                    <a:bodyPr/>
                    <a:lstStyle/>
                    <a:p>
                      <a:pPr algn="ctr" rtl="1"/>
                      <a:endParaRPr lang="ar-EG" sz="2800" b="1" kern="1200" dirty="0" smtClean="0">
                        <a:solidFill>
                          <a:schemeClr val="tx1"/>
                        </a:solidFill>
                        <a:effectLst/>
                        <a:latin typeface="Angsana New" pitchFamily="18" charset="-34"/>
                        <a:ea typeface="+mn-ea"/>
                        <a:cs typeface="+mj-cs"/>
                      </a:endParaRPr>
                    </a:p>
                    <a:p>
                      <a:pPr algn="ctr" rtl="0"/>
                      <a:r>
                        <a:rPr lang="en-US" sz="5400" b="1" kern="1200" dirty="0" smtClean="0">
                          <a:solidFill>
                            <a:schemeClr val="tx1"/>
                          </a:solidFill>
                          <a:effectLst/>
                          <a:latin typeface="+mn-lt"/>
                          <a:ea typeface="+mn-ea"/>
                          <a:cs typeface="+mn-cs"/>
                        </a:rPr>
                        <a:t>Periodic interests (1)</a:t>
                      </a:r>
                    </a:p>
                    <a:p>
                      <a:pPr algn="ctr" rtl="0"/>
                      <a:r>
                        <a:rPr lang="ar-EG" sz="1800" kern="1200" dirty="0" smtClean="0">
                          <a:solidFill>
                            <a:schemeClr val="tx1"/>
                          </a:solidFill>
                          <a:effectLst/>
                          <a:latin typeface="+mn-lt"/>
                          <a:ea typeface="+mn-ea"/>
                          <a:cs typeface="+mn-cs"/>
                        </a:rPr>
                        <a:t> </a:t>
                      </a:r>
                      <a:endParaRPr lang="en-US" sz="1800" kern="1200" dirty="0" smtClean="0">
                        <a:solidFill>
                          <a:schemeClr val="tx1"/>
                        </a:solidFill>
                        <a:effectLst/>
                        <a:latin typeface="+mn-lt"/>
                        <a:ea typeface="+mn-ea"/>
                        <a:cs typeface="+mn-cs"/>
                      </a:endParaRPr>
                    </a:p>
                    <a:p>
                      <a:pPr algn="ctr" rtl="1"/>
                      <a:endParaRPr lang="en-US" sz="1800" kern="1200" dirty="0" smtClean="0">
                        <a:solidFill>
                          <a:schemeClr val="tx1"/>
                        </a:solidFill>
                        <a:effectLst/>
                        <a:latin typeface="+mn-lt"/>
                        <a:ea typeface="+mn-ea"/>
                        <a:cs typeface="+mn-cs"/>
                      </a:endParaRPr>
                    </a:p>
                    <a:p>
                      <a:pPr rtl="1"/>
                      <a:r>
                        <a:rPr lang="ar-EG" sz="1800" b="1" kern="1200" dirty="0" smtClean="0">
                          <a:solidFill>
                            <a:schemeClr val="tx1"/>
                          </a:solidFill>
                          <a:effectLst/>
                          <a:latin typeface="+mn-lt"/>
                          <a:ea typeface="+mn-ea"/>
                          <a:cs typeface="+mn-cs"/>
                        </a:rPr>
                        <a:t> </a:t>
                      </a:r>
                      <a:r>
                        <a:rPr lang="en-US" sz="1800" b="1" kern="1200" dirty="0" smtClean="0">
                          <a:solidFill>
                            <a:schemeClr val="tx1"/>
                          </a:solidFill>
                          <a:effectLst/>
                          <a:latin typeface="+mn-lt"/>
                          <a:ea typeface="+mn-ea"/>
                          <a:cs typeface="+mn-cs"/>
                        </a:rPr>
                        <a:t> </a:t>
                      </a:r>
                      <a:endParaRPr lang="en-US" sz="1800" kern="1200" dirty="0" smtClean="0">
                        <a:solidFill>
                          <a:schemeClr val="tx1"/>
                        </a:solidFill>
                        <a:effectLst/>
                        <a:latin typeface="+mn-lt"/>
                        <a:ea typeface="+mn-ea"/>
                        <a:cs typeface="+mn-cs"/>
                      </a:endParaRPr>
                    </a:p>
                    <a:p>
                      <a:pPr algn="ctr" rtl="0"/>
                      <a:r>
                        <a:rPr lang="en-US" sz="1800" b="1" kern="1200" dirty="0" smtClean="0">
                          <a:solidFill>
                            <a:schemeClr val="tx1"/>
                          </a:solidFill>
                          <a:effectLst/>
                          <a:latin typeface="+mn-lt"/>
                          <a:ea typeface="+mn-ea"/>
                          <a:cs typeface="+mn-cs"/>
                        </a:rPr>
                        <a:t>Prof. Dr.</a:t>
                      </a:r>
                    </a:p>
                    <a:p>
                      <a:pPr algn="ctr" rtl="0"/>
                      <a:r>
                        <a:rPr lang="en-US" sz="1800" b="1" kern="1200" dirty="0" smtClean="0">
                          <a:solidFill>
                            <a:schemeClr val="tx1"/>
                          </a:solidFill>
                          <a:effectLst/>
                          <a:latin typeface="+mn-lt"/>
                          <a:ea typeface="+mn-ea"/>
                          <a:cs typeface="+mn-cs"/>
                        </a:rPr>
                        <a:t>Mohamed </a:t>
                      </a:r>
                      <a:r>
                        <a:rPr lang="en-US" sz="1800" b="1" kern="1200" dirty="0" err="1" smtClean="0">
                          <a:solidFill>
                            <a:schemeClr val="tx1"/>
                          </a:solidFill>
                          <a:effectLst/>
                          <a:latin typeface="+mn-lt"/>
                          <a:ea typeface="+mn-ea"/>
                          <a:cs typeface="+mn-cs"/>
                        </a:rPr>
                        <a:t>Mohamed</a:t>
                      </a:r>
                      <a:r>
                        <a:rPr lang="en-US" sz="1800" b="1" kern="1200" dirty="0" smtClean="0">
                          <a:solidFill>
                            <a:schemeClr val="tx1"/>
                          </a:solidFill>
                          <a:effectLst/>
                          <a:latin typeface="+mn-lt"/>
                          <a:ea typeface="+mn-ea"/>
                          <a:cs typeface="+mn-cs"/>
                        </a:rPr>
                        <a:t> </a:t>
                      </a:r>
                      <a:r>
                        <a:rPr lang="en-US" sz="1800" b="1" kern="1200" dirty="0" err="1" smtClean="0">
                          <a:solidFill>
                            <a:schemeClr val="tx1"/>
                          </a:solidFill>
                          <a:effectLst/>
                          <a:latin typeface="+mn-lt"/>
                          <a:ea typeface="+mn-ea"/>
                          <a:cs typeface="+mn-cs"/>
                        </a:rPr>
                        <a:t>Mohamed</a:t>
                      </a:r>
                      <a:r>
                        <a:rPr lang="en-US" sz="1800" b="1" kern="1200" dirty="0" smtClean="0">
                          <a:solidFill>
                            <a:schemeClr val="tx1"/>
                          </a:solidFill>
                          <a:effectLst/>
                          <a:latin typeface="+mn-lt"/>
                          <a:ea typeface="+mn-ea"/>
                          <a:cs typeface="+mn-cs"/>
                        </a:rPr>
                        <a:t> Atta</a:t>
                      </a:r>
                      <a:endParaRPr lang="en-US" sz="1800" kern="1200" dirty="0" smtClean="0">
                        <a:solidFill>
                          <a:schemeClr val="tx1"/>
                        </a:solidFill>
                        <a:effectLst/>
                        <a:latin typeface="+mn-lt"/>
                        <a:ea typeface="+mn-ea"/>
                        <a:cs typeface="+mn-cs"/>
                      </a:endParaRPr>
                    </a:p>
                    <a:p>
                      <a:pPr marL="0" marR="0" lvl="0" indent="0" algn="ctr" defTabSz="914400" rtl="1" eaLnBrk="1" fontAlgn="base" latinLnBrk="0" hangingPunct="1">
                        <a:lnSpc>
                          <a:spcPct val="115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c hMerge="1">
                  <a:txBody>
                    <a:bodyPr/>
                    <a:lstStyle/>
                    <a:p>
                      <a:pPr rtl="1"/>
                      <a:endParaRPr lang="ar-EG"/>
                    </a:p>
                  </a:txBody>
                  <a:tcPr/>
                </a:tc>
                <a:tc hMerge="1">
                  <a:txBody>
                    <a:bodyPr/>
                    <a:lstStyle/>
                    <a:p>
                      <a:pPr rtl="1"/>
                      <a:endParaRPr lang="ar-EG" dirty="0"/>
                    </a:p>
                  </a:txBody>
                  <a:tcPr/>
                </a:tc>
                <a:tc hMerge="1">
                  <a:txBody>
                    <a:bodyPr/>
                    <a:lstStyle/>
                    <a:p>
                      <a:pPr rtl="1"/>
                      <a:endParaRPr lang="ar-EG" dirty="0"/>
                    </a:p>
                  </a:txBody>
                  <a:tcPr/>
                </a:tc>
              </a:tr>
              <a:tr h="280376">
                <a:tc>
                  <a:txBody>
                    <a:bodyPr/>
                    <a:lstStyle/>
                    <a:p>
                      <a:pPr marL="0" marR="0" lvl="0" indent="0" algn="ctr" defTabSz="914400" rtl="1"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pic>
        <p:nvPicPr>
          <p:cNvPr id="3090" name="صورة 7" descr="الوصف: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25" y="188913"/>
            <a:ext cx="12255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9925" y="188913"/>
            <a:ext cx="129698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ell\Pictures\New folder\photoooo\10325549916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ستطيل 4"/>
          <p:cNvSpPr/>
          <p:nvPr/>
        </p:nvSpPr>
        <p:spPr>
          <a:xfrm>
            <a:off x="3059832" y="15766"/>
            <a:ext cx="295239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rtl="0"/>
            <a:r>
              <a:rPr lang="en-US" sz="3600" b="1" dirty="0"/>
              <a:t>The solution</a:t>
            </a:r>
            <a:endParaRPr lang="en-US" sz="36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5690" t="22247" r="32155" b="10288"/>
          <a:stretch/>
        </p:blipFill>
        <p:spPr>
          <a:xfrm>
            <a:off x="107504" y="742705"/>
            <a:ext cx="8928992" cy="59459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10123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3"/>
          <p:cNvSpPr>
            <a:spLocks noGrp="1"/>
          </p:cNvSpPr>
          <p:nvPr>
            <p:ph type="title"/>
          </p:nvPr>
        </p:nvSpPr>
        <p:spPr>
          <a:xfrm>
            <a:off x="900113" y="981075"/>
            <a:ext cx="7543800" cy="1160463"/>
          </a:xfrm>
          <a:solidFill>
            <a:schemeClr val="bg1">
              <a:lumMod val="95000"/>
            </a:schemeClr>
          </a:solidFill>
        </p:spPr>
        <p:txBody>
          <a:bodyPr rtlCol="0">
            <a:normAutofit/>
          </a:bodyPr>
          <a:lstStyle/>
          <a:p>
            <a:pPr algn="ctr" fontAlgn="auto">
              <a:spcAft>
                <a:spcPts val="0"/>
              </a:spcAft>
              <a:defRPr/>
            </a:pPr>
            <a:r>
              <a:rPr lang="en-GB" sz="6600" b="1" dirty="0">
                <a:effectLst>
                  <a:outerShdw blurRad="38100" dist="38100" dir="2700000" algn="tl">
                    <a:srgbClr val="000000">
                      <a:alpha val="43137"/>
                    </a:srgbClr>
                  </a:outerShdw>
                </a:effectLst>
              </a:rPr>
              <a:t>With best wishes </a:t>
            </a:r>
          </a:p>
        </p:txBody>
      </p:sp>
    </p:spTree>
    <p:extLst>
      <p:ext uri="{BB962C8B-B14F-4D97-AF65-F5344CB8AC3E}">
        <p14:creationId xmlns:p14="http://schemas.microsoft.com/office/powerpoint/2010/main" val="2853311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ell\Pictures\New folder\photoooo\10325549916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49213"/>
            <a:ext cx="9140826"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4"/>
          <p:cNvSpPr>
            <a:spLocks noChangeArrowheads="1"/>
          </p:cNvSpPr>
          <p:nvPr/>
        </p:nvSpPr>
        <p:spPr bwMode="auto">
          <a:xfrm>
            <a:off x="179512" y="672372"/>
            <a:ext cx="8713788"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742950" lvl="0" indent="-742950" algn="l" rtl="0">
              <a:buFont typeface="+mj-lt"/>
              <a:buAutoNum type="arabicParenR"/>
            </a:pPr>
            <a:r>
              <a:rPr lang="en-US" sz="3600" dirty="0" smtClean="0"/>
              <a:t>The </a:t>
            </a:r>
            <a:r>
              <a:rPr lang="en-US" sz="3600" dirty="0"/>
              <a:t>debtor paid all interests in the time. </a:t>
            </a:r>
          </a:p>
          <a:p>
            <a:pPr marL="742950" lvl="0" indent="-742950" algn="l" rtl="0">
              <a:buFont typeface="+mj-lt"/>
              <a:buAutoNum type="arabicParenR"/>
            </a:pPr>
            <a:r>
              <a:rPr lang="en-US" sz="3600" dirty="0"/>
              <a:t>The debtor paid first Part of interests in the time, then he was late till the end of the loan.</a:t>
            </a:r>
          </a:p>
          <a:p>
            <a:pPr marL="742950" lvl="0" indent="-742950" algn="l" rtl="0">
              <a:buFont typeface="+mj-lt"/>
              <a:buAutoNum type="arabicParenR"/>
            </a:pPr>
            <a:r>
              <a:rPr lang="en-US" sz="3600" dirty="0"/>
              <a:t>The debtor paid the first Part interests in the time, then he was late. He unpaid interests and principal after the end of loan term.</a:t>
            </a:r>
          </a:p>
          <a:p>
            <a:pPr marL="457200" indent="-457200" algn="l" rtl="0">
              <a:buFont typeface="+mj-lt"/>
              <a:buAutoNum type="arabicParenR"/>
            </a:pPr>
            <a:endParaRPr lang="ar-EG" sz="2400" dirty="0"/>
          </a:p>
        </p:txBody>
      </p:sp>
      <p:sp>
        <p:nvSpPr>
          <p:cNvPr id="4" name="مستطيل 2"/>
          <p:cNvSpPr/>
          <p:nvPr/>
        </p:nvSpPr>
        <p:spPr>
          <a:xfrm>
            <a:off x="2786022" y="0"/>
            <a:ext cx="3500767" cy="646331"/>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rtl="0" fontAlgn="auto">
              <a:spcBef>
                <a:spcPts val="0"/>
              </a:spcBef>
              <a:spcAft>
                <a:spcPts val="0"/>
              </a:spcAft>
              <a:defRPr/>
            </a:pPr>
            <a:r>
              <a:rPr lang="en-US" sz="3600" b="1" dirty="0"/>
              <a:t>Periodic interests</a:t>
            </a:r>
            <a:endParaRPr lang="ar-SA" sz="3600" b="1" cap="all" dirty="0">
              <a:ln w="9000" cmpd="sng">
                <a:solidFill>
                  <a:schemeClr val="accent4">
                    <a:shade val="50000"/>
                    <a:satMod val="120000"/>
                  </a:schemeClr>
                </a:solidFill>
                <a:prstDash val="solid"/>
              </a:ln>
              <a:solidFill>
                <a:schemeClr val="bg1">
                  <a:lumMod val="95000"/>
                </a:schemeClr>
              </a:solidFill>
              <a:effectLst>
                <a:reflection blurRad="12700" stA="28000" endPos="45000" dist="1000" dir="5400000" sy="-100000" algn="bl" rotWithShape="0"/>
              </a:effectLst>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ell\Pictures\New folder\photoooo\10325549916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مستطيل 2"/>
          <p:cNvSpPr/>
          <p:nvPr/>
        </p:nvSpPr>
        <p:spPr>
          <a:xfrm>
            <a:off x="3174" y="9490"/>
            <a:ext cx="7593161"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rtl="0" fontAlgn="auto">
              <a:spcBef>
                <a:spcPts val="0"/>
              </a:spcBef>
              <a:spcAft>
                <a:spcPts val="0"/>
              </a:spcAft>
              <a:defRPr/>
            </a:pPr>
            <a:r>
              <a:rPr lang="en-US" sz="3600" b="1" dirty="0"/>
              <a:t>Case I: </a:t>
            </a:r>
            <a:r>
              <a:rPr lang="en-US" sz="2800" b="1" dirty="0"/>
              <a:t>The debtor paid all interests in the time:</a:t>
            </a:r>
            <a:endParaRPr lang="en-US" sz="3600" b="1" dirty="0"/>
          </a:p>
        </p:txBody>
      </p:sp>
      <p:sp>
        <p:nvSpPr>
          <p:cNvPr id="9222" name="مربع نص 3"/>
          <p:cNvSpPr txBox="1">
            <a:spLocks noChangeArrowheads="1"/>
          </p:cNvSpPr>
          <p:nvPr/>
        </p:nvSpPr>
        <p:spPr bwMode="auto">
          <a:xfrm>
            <a:off x="179388" y="771525"/>
            <a:ext cx="87852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rtl="0"/>
            <a:endParaRPr lang="en-US" sz="240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8103" t="28993" r="30862" b="21940"/>
          <a:stretch/>
        </p:blipFill>
        <p:spPr>
          <a:xfrm>
            <a:off x="395536" y="887385"/>
            <a:ext cx="8569077" cy="5760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ell\Pictures\New folder\photoooo\10325549916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ستطيل 4"/>
          <p:cNvSpPr/>
          <p:nvPr/>
        </p:nvSpPr>
        <p:spPr>
          <a:xfrm>
            <a:off x="3175" y="15766"/>
            <a:ext cx="2336577"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l" fontAlgn="auto">
              <a:spcBef>
                <a:spcPts val="0"/>
              </a:spcBef>
              <a:spcAft>
                <a:spcPts val="0"/>
              </a:spcAft>
              <a:defRPr/>
            </a:pPr>
            <a:r>
              <a:rPr lang="en-US" sz="3600" b="1" dirty="0"/>
              <a:t>Example 1</a:t>
            </a:r>
            <a:r>
              <a:rPr lang="en-US" sz="3600" b="1" dirty="0" smtClean="0"/>
              <a:t>:</a:t>
            </a:r>
            <a:endParaRPr lang="en-US" sz="3600" dirty="0"/>
          </a:p>
        </p:txBody>
      </p:sp>
      <p:sp>
        <p:nvSpPr>
          <p:cNvPr id="6" name="مربع نص 5"/>
          <p:cNvSpPr txBox="1"/>
          <p:nvPr/>
        </p:nvSpPr>
        <p:spPr>
          <a:xfrm>
            <a:off x="179388" y="908050"/>
            <a:ext cx="8785225" cy="3970318"/>
          </a:xfrm>
          <a:prstGeom prst="rect">
            <a:avLst/>
          </a:prstGeom>
          <a:noFill/>
        </p:spPr>
        <p:txBody>
          <a:bodyPr rtlCol="1">
            <a:spAutoFit/>
          </a:bodyPr>
          <a:lstStyle/>
          <a:p>
            <a:pPr algn="just" rtl="0"/>
            <a:r>
              <a:rPr lang="en-US" sz="2800" dirty="0" smtClean="0"/>
              <a:t>A </a:t>
            </a:r>
            <a:r>
              <a:rPr lang="en-US" sz="2800" dirty="0"/>
              <a:t>person borrowed 10000 $ from </a:t>
            </a:r>
            <a:r>
              <a:rPr lang="en-US" sz="2800" dirty="0" err="1"/>
              <a:t>Misr</a:t>
            </a:r>
            <a:r>
              <a:rPr lang="en-US" sz="2800" dirty="0"/>
              <a:t> Bank for five years. He wanted to repay it in the form of periodic interests every six months at an interest rate 10 %. The debtor paid all interests in the time. </a:t>
            </a:r>
          </a:p>
          <a:p>
            <a:pPr algn="just" rtl="0"/>
            <a:r>
              <a:rPr lang="en-US" sz="2800" dirty="0"/>
              <a:t>Get the following:</a:t>
            </a:r>
          </a:p>
          <a:p>
            <a:pPr algn="just" rtl="0"/>
            <a:r>
              <a:rPr lang="en-US" sz="2800" dirty="0"/>
              <a:t>1- periodic interest and total periodic interests.</a:t>
            </a:r>
          </a:p>
          <a:p>
            <a:pPr algn="just" rtl="0"/>
            <a:r>
              <a:rPr lang="en-US" sz="2800" dirty="0"/>
              <a:t>2- What the debtor pays totally at the end of the loan term.</a:t>
            </a:r>
          </a:p>
          <a:p>
            <a:pPr algn="just" rtl="0"/>
            <a:r>
              <a:rPr lang="en-US" sz="2800" dirty="0"/>
              <a:t>3- The general interest rate that the debtor </a:t>
            </a:r>
            <a:r>
              <a:rPr lang="en-US" sz="2800" dirty="0" smtClean="0"/>
              <a:t>reached</a:t>
            </a:r>
            <a:r>
              <a:rPr lang="en-US" sz="2800" dirty="0"/>
              <a:t>.</a:t>
            </a:r>
          </a:p>
        </p:txBody>
      </p:sp>
    </p:spTree>
    <p:extLst>
      <p:ext uri="{BB962C8B-B14F-4D97-AF65-F5344CB8AC3E}">
        <p14:creationId xmlns:p14="http://schemas.microsoft.com/office/powerpoint/2010/main" val="3894365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ell\Pictures\New folder\photoooo\10325549916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ستطيل 4"/>
          <p:cNvSpPr/>
          <p:nvPr/>
        </p:nvSpPr>
        <p:spPr>
          <a:xfrm>
            <a:off x="3059832" y="15766"/>
            <a:ext cx="295239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rtl="0"/>
            <a:r>
              <a:rPr lang="en-US" sz="3600" b="1" dirty="0"/>
              <a:t>The solution</a:t>
            </a:r>
            <a:endParaRPr lang="en-US" sz="3600"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8793" t="24394" r="32931" b="13661"/>
          <a:stretch/>
        </p:blipFill>
        <p:spPr>
          <a:xfrm>
            <a:off x="179388" y="782857"/>
            <a:ext cx="8569076" cy="59770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ell\Pictures\New folder\photoooo\10325549916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مستطيل 2"/>
          <p:cNvSpPr/>
          <p:nvPr/>
        </p:nvSpPr>
        <p:spPr>
          <a:xfrm>
            <a:off x="3174" y="9490"/>
            <a:ext cx="9140826"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rtl="0" fontAlgn="auto">
              <a:spcBef>
                <a:spcPts val="0"/>
              </a:spcBef>
              <a:spcAft>
                <a:spcPts val="0"/>
              </a:spcAft>
              <a:defRPr/>
            </a:pPr>
            <a:r>
              <a:rPr lang="en-US" sz="2400" b="1" dirty="0"/>
              <a:t>Case 2</a:t>
            </a:r>
            <a:r>
              <a:rPr lang="en-US" b="1" dirty="0"/>
              <a:t>: The debtor paid Part of interests regularly, then he was late till the end of the loan</a:t>
            </a:r>
            <a:r>
              <a:rPr lang="en-US" dirty="0"/>
              <a:t>:</a:t>
            </a:r>
            <a:endParaRPr lang="en-US" b="1" dirty="0"/>
          </a:p>
        </p:txBody>
      </p:sp>
      <p:sp>
        <p:nvSpPr>
          <p:cNvPr id="9222" name="مربع نص 3"/>
          <p:cNvSpPr txBox="1">
            <a:spLocks noChangeArrowheads="1"/>
          </p:cNvSpPr>
          <p:nvPr/>
        </p:nvSpPr>
        <p:spPr bwMode="auto">
          <a:xfrm>
            <a:off x="179388" y="771525"/>
            <a:ext cx="87852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rtl="0"/>
            <a:endParaRPr lang="en-US" sz="24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2758" t="24394" r="32414" b="10901"/>
          <a:stretch/>
        </p:blipFill>
        <p:spPr>
          <a:xfrm>
            <a:off x="179389" y="620688"/>
            <a:ext cx="8785224" cy="6165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64060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ell\Pictures\New folder\photoooo\10325549916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ستطيل 4"/>
          <p:cNvSpPr/>
          <p:nvPr/>
        </p:nvSpPr>
        <p:spPr>
          <a:xfrm>
            <a:off x="3175" y="15766"/>
            <a:ext cx="2552601"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l" fontAlgn="auto">
              <a:spcBef>
                <a:spcPts val="0"/>
              </a:spcBef>
              <a:spcAft>
                <a:spcPts val="0"/>
              </a:spcAft>
              <a:defRPr/>
            </a:pPr>
            <a:r>
              <a:rPr lang="en-US" sz="3600" b="1" dirty="0"/>
              <a:t>Example </a:t>
            </a:r>
            <a:r>
              <a:rPr lang="en-US" sz="3600" b="1" dirty="0" smtClean="0"/>
              <a:t>2:</a:t>
            </a:r>
            <a:endParaRPr lang="en-US" sz="3600" dirty="0"/>
          </a:p>
        </p:txBody>
      </p:sp>
      <p:sp>
        <p:nvSpPr>
          <p:cNvPr id="2" name="Rectangle 1"/>
          <p:cNvSpPr/>
          <p:nvPr/>
        </p:nvSpPr>
        <p:spPr>
          <a:xfrm>
            <a:off x="179512" y="662096"/>
            <a:ext cx="8712968" cy="5693866"/>
          </a:xfrm>
          <a:prstGeom prst="rect">
            <a:avLst/>
          </a:prstGeom>
        </p:spPr>
        <p:txBody>
          <a:bodyPr wrap="square">
            <a:spAutoFit/>
          </a:bodyPr>
          <a:lstStyle/>
          <a:p>
            <a:pPr algn="just" rtl="0"/>
            <a:r>
              <a:rPr lang="en-US" sz="2800" dirty="0"/>
              <a:t>A person borrowed 10000 $ from </a:t>
            </a:r>
            <a:r>
              <a:rPr lang="en-US" sz="2800" dirty="0" err="1"/>
              <a:t>Misr</a:t>
            </a:r>
            <a:r>
              <a:rPr lang="en-US" sz="2800" dirty="0"/>
              <a:t> Bank for five years. He wanted to repay it in the form of periodic interests every six months at an interest rate 10%. The debtor paid the first five interests regularly, then he was late till the end of the loan. At the end of the loan term, he paid the principal and late interests at late interest 20</a:t>
            </a:r>
            <a:r>
              <a:rPr lang="en-US" sz="2800" dirty="0" smtClean="0"/>
              <a:t>%.</a:t>
            </a:r>
          </a:p>
          <a:p>
            <a:pPr algn="l" rtl="0"/>
            <a:r>
              <a:rPr lang="en-US" sz="2800" dirty="0"/>
              <a:t>Get the following:</a:t>
            </a:r>
          </a:p>
          <a:p>
            <a:pPr algn="l" rtl="0"/>
            <a:r>
              <a:rPr lang="en-US" sz="2800" dirty="0"/>
              <a:t>1- periodic interest and total periodic interests.</a:t>
            </a:r>
          </a:p>
          <a:p>
            <a:pPr algn="l" rtl="0"/>
            <a:r>
              <a:rPr lang="en-US" sz="2800" dirty="0"/>
              <a:t>2- Interests of interests delay</a:t>
            </a:r>
          </a:p>
          <a:p>
            <a:pPr algn="l" rtl="0"/>
            <a:r>
              <a:rPr lang="en-US" sz="2800" dirty="0"/>
              <a:t>3- What the debtor pays totally at the end of the loan term.</a:t>
            </a:r>
          </a:p>
          <a:p>
            <a:pPr algn="l" rtl="0"/>
            <a:r>
              <a:rPr lang="en-US" sz="2800" dirty="0"/>
              <a:t>4- The general interest rate that the debtor </a:t>
            </a:r>
            <a:r>
              <a:rPr lang="en-US" sz="2800" dirty="0" smtClean="0"/>
              <a:t>reached</a:t>
            </a:r>
            <a:endParaRPr lang="en-US" sz="2800" dirty="0"/>
          </a:p>
        </p:txBody>
      </p:sp>
    </p:spTree>
    <p:extLst>
      <p:ext uri="{BB962C8B-B14F-4D97-AF65-F5344CB8AC3E}">
        <p14:creationId xmlns:p14="http://schemas.microsoft.com/office/powerpoint/2010/main" val="3894365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ell\Pictures\New folder\photoooo\10325549916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ستطيل 4"/>
          <p:cNvSpPr/>
          <p:nvPr/>
        </p:nvSpPr>
        <p:spPr>
          <a:xfrm>
            <a:off x="3059832" y="15766"/>
            <a:ext cx="295239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rtl="0"/>
            <a:r>
              <a:rPr lang="en-US" sz="3600" b="1" dirty="0"/>
              <a:t>The solution</a:t>
            </a:r>
            <a:endParaRPr lang="en-US" sz="36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5346" t="21941" r="32327" b="9060"/>
          <a:stretch/>
        </p:blipFill>
        <p:spPr>
          <a:xfrm>
            <a:off x="611560" y="743021"/>
            <a:ext cx="7920880" cy="58758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82006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ell\Pictures\New folder\photoooo\10325549916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ستطيل 4"/>
          <p:cNvSpPr/>
          <p:nvPr/>
        </p:nvSpPr>
        <p:spPr>
          <a:xfrm>
            <a:off x="3175" y="15766"/>
            <a:ext cx="2336577"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l" fontAlgn="auto">
              <a:spcBef>
                <a:spcPts val="0"/>
              </a:spcBef>
              <a:spcAft>
                <a:spcPts val="0"/>
              </a:spcAft>
              <a:defRPr/>
            </a:pPr>
            <a:r>
              <a:rPr lang="en-US" sz="3600" b="1" dirty="0"/>
              <a:t>Example </a:t>
            </a:r>
            <a:r>
              <a:rPr lang="en-US" sz="3600" b="1" dirty="0" smtClean="0"/>
              <a:t>3:</a:t>
            </a:r>
            <a:endParaRPr lang="en-US" sz="3600" dirty="0"/>
          </a:p>
        </p:txBody>
      </p:sp>
      <p:sp>
        <p:nvSpPr>
          <p:cNvPr id="2" name="Rectangle 1"/>
          <p:cNvSpPr/>
          <p:nvPr/>
        </p:nvSpPr>
        <p:spPr>
          <a:xfrm>
            <a:off x="3175" y="764705"/>
            <a:ext cx="8817297" cy="5693866"/>
          </a:xfrm>
          <a:prstGeom prst="rect">
            <a:avLst/>
          </a:prstGeom>
        </p:spPr>
        <p:txBody>
          <a:bodyPr wrap="square">
            <a:spAutoFit/>
          </a:bodyPr>
          <a:lstStyle/>
          <a:p>
            <a:pPr algn="just" rtl="0"/>
            <a:r>
              <a:rPr lang="en-US" sz="2800" dirty="0"/>
              <a:t>A person borrowed 20000 $ from </a:t>
            </a:r>
            <a:r>
              <a:rPr lang="en-US" sz="2800" dirty="0" err="1"/>
              <a:t>Misr</a:t>
            </a:r>
            <a:r>
              <a:rPr lang="en-US" sz="2800" dirty="0"/>
              <a:t> Bank for Two years. He wanted to repay it in the form of periodic interests every six months at an interest rate 10%. The debtor paid the first two interests regularly, then he was late till the end of the loan. At the end of the loan term, he paid the principal and late interests at late interest 20%.</a:t>
            </a:r>
          </a:p>
          <a:p>
            <a:pPr algn="just" rtl="0"/>
            <a:r>
              <a:rPr lang="en-US" sz="2800" dirty="0"/>
              <a:t>Get the following:</a:t>
            </a:r>
          </a:p>
          <a:p>
            <a:pPr algn="just" rtl="0"/>
            <a:r>
              <a:rPr lang="en-US" sz="2800" dirty="0"/>
              <a:t>1- periodic interest and total periodic interests.</a:t>
            </a:r>
          </a:p>
          <a:p>
            <a:pPr algn="just" rtl="0"/>
            <a:r>
              <a:rPr lang="en-US" sz="2800" dirty="0"/>
              <a:t>2- Interests of interests delay</a:t>
            </a:r>
          </a:p>
          <a:p>
            <a:pPr algn="just" rtl="0"/>
            <a:r>
              <a:rPr lang="en-US" sz="2800" dirty="0"/>
              <a:t>3- What the debtor pays totally at the end of the loan term.</a:t>
            </a:r>
          </a:p>
          <a:p>
            <a:pPr algn="just" rtl="0"/>
            <a:r>
              <a:rPr lang="en-US" sz="2800" dirty="0"/>
              <a:t>4- The general interest rate that the debtor reached</a:t>
            </a:r>
          </a:p>
        </p:txBody>
      </p:sp>
    </p:spTree>
    <p:extLst>
      <p:ext uri="{BB962C8B-B14F-4D97-AF65-F5344CB8AC3E}">
        <p14:creationId xmlns:p14="http://schemas.microsoft.com/office/powerpoint/2010/main" val="2674780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2206</TotalTime>
  <Words>419</Words>
  <Application>Microsoft Office PowerPoint</Application>
  <PresentationFormat>On-screen Show (4:3)</PresentationFormat>
  <Paragraphs>37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Equity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With best wishes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Ahmed Hassan</dc:creator>
  <cp:lastModifiedBy>marawan</cp:lastModifiedBy>
  <cp:revision>172</cp:revision>
  <dcterms:created xsi:type="dcterms:W3CDTF">2012-09-20T07:19:55Z</dcterms:created>
  <dcterms:modified xsi:type="dcterms:W3CDTF">2020-03-22T13:33:10Z</dcterms:modified>
</cp:coreProperties>
</file>