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3"/>
  </p:notesMasterIdLst>
  <p:sldIdLst>
    <p:sldId id="266" r:id="rId2"/>
    <p:sldId id="292" r:id="rId3"/>
    <p:sldId id="263" r:id="rId4"/>
    <p:sldId id="315" r:id="rId5"/>
    <p:sldId id="265" r:id="rId6"/>
    <p:sldId id="314" r:id="rId7"/>
    <p:sldId id="316" r:id="rId8"/>
    <p:sldId id="318" r:id="rId9"/>
    <p:sldId id="319" r:id="rId10"/>
    <p:sldId id="325" r:id="rId11"/>
    <p:sldId id="322" r:id="rId12"/>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72"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961D69BD-1614-444A-83BD-E0312DFECA96}" type="datetimeFigureOut">
              <a:rPr lang="ar-EG"/>
              <a:pPr>
                <a:defRPr/>
              </a:pPr>
              <a:t>28/07/1441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D49939EF-8F47-4927-BF55-114DA4CAD787}" type="slidenum">
              <a:rPr lang="ar-EG"/>
              <a:pPr>
                <a:defRPr/>
              </a:pPr>
              <a:t>‹#›</a:t>
            </a:fld>
            <a:endParaRPr lang="ar-EG"/>
          </a:p>
        </p:txBody>
      </p:sp>
    </p:spTree>
    <p:extLst>
      <p:ext uri="{BB962C8B-B14F-4D97-AF65-F5344CB8AC3E}">
        <p14:creationId xmlns:p14="http://schemas.microsoft.com/office/powerpoint/2010/main" val="184018350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a:defRPr/>
            </a:pPr>
            <a:fld id="{D49939EF-8F47-4927-BF55-114DA4CAD787}" type="slidenum">
              <a:rPr lang="ar-EG" smtClean="0"/>
              <a:pPr>
                <a:defRPr/>
              </a:pPr>
              <a:t>5</a:t>
            </a:fld>
            <a:endParaRPr lang="ar-EG"/>
          </a:p>
        </p:txBody>
      </p:sp>
    </p:spTree>
    <p:extLst>
      <p:ext uri="{BB962C8B-B14F-4D97-AF65-F5344CB8AC3E}">
        <p14:creationId xmlns:p14="http://schemas.microsoft.com/office/powerpoint/2010/main" val="81418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17" name="Footer Placeholder 16"/>
          <p:cNvSpPr>
            <a:spLocks noGrp="1"/>
          </p:cNvSpPr>
          <p:nvPr>
            <p:ph type="ftr" sz="quarter" idx="11"/>
          </p:nvPr>
        </p:nvSpPr>
        <p:spPr/>
        <p:txBody>
          <a:bodyPr/>
          <a:lstStyle/>
          <a:p>
            <a:pPr>
              <a:defRPr/>
            </a:pPr>
            <a:endParaRPr lang="ar-EG"/>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0816D675-6701-4968-8D55-4397CEBEF0A9}" type="slidenum">
              <a:rPr lang="ar-EG" smtClean="0"/>
              <a:pPr>
                <a:defRPr/>
              </a:pPr>
              <a:t>‹#›</a:t>
            </a:fld>
            <a:endParaRPr lang="ar-EG"/>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5" name="Footer Placeholder 4"/>
          <p:cNvSpPr>
            <a:spLocks noGrp="1"/>
          </p:cNvSpPr>
          <p:nvPr>
            <p:ph type="ftr" sz="quarter" idx="11"/>
          </p:nvPr>
        </p:nvSpPr>
        <p:spPr/>
        <p:txBody>
          <a:bodyPr/>
          <a:lstStyle/>
          <a:p>
            <a:pPr>
              <a:defRPr/>
            </a:pPr>
            <a:endParaRPr lang="ar-EG"/>
          </a:p>
        </p:txBody>
      </p:sp>
      <p:sp>
        <p:nvSpPr>
          <p:cNvPr id="6" name="Slide Number Placeholder 5"/>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5" name="Footer Placeholder 4"/>
          <p:cNvSpPr>
            <a:spLocks noGrp="1"/>
          </p:cNvSpPr>
          <p:nvPr>
            <p:ph type="ftr" sz="quarter" idx="11"/>
          </p:nvPr>
        </p:nvSpPr>
        <p:spPr/>
        <p:txBody>
          <a:bodyPr/>
          <a:lstStyle/>
          <a:p>
            <a:pPr>
              <a:defRPr/>
            </a:pPr>
            <a:endParaRPr lang="ar-EG"/>
          </a:p>
        </p:txBody>
      </p:sp>
      <p:sp>
        <p:nvSpPr>
          <p:cNvPr id="6" name="Slide Number Placeholder 5"/>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5" name="Footer Placeholder 4"/>
          <p:cNvSpPr>
            <a:spLocks noGrp="1"/>
          </p:cNvSpPr>
          <p:nvPr>
            <p:ph type="ftr" sz="quarter" idx="11"/>
          </p:nvPr>
        </p:nvSpPr>
        <p:spPr/>
        <p:txBody>
          <a:bodyPr/>
          <a:lstStyle/>
          <a:p>
            <a:pPr>
              <a:defRPr/>
            </a:pPr>
            <a:endParaRPr lang="ar-EG"/>
          </a:p>
        </p:txBody>
      </p:sp>
      <p:sp>
        <p:nvSpPr>
          <p:cNvPr id="6" name="Slide Number Placeholder 5"/>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5" name="Footer Placeholder 4"/>
          <p:cNvSpPr>
            <a:spLocks noGrp="1"/>
          </p:cNvSpPr>
          <p:nvPr>
            <p:ph type="ftr" sz="quarter" idx="11"/>
          </p:nvPr>
        </p:nvSpPr>
        <p:spPr>
          <a:xfrm>
            <a:off x="800100" y="6172200"/>
            <a:ext cx="4000500" cy="457200"/>
          </a:xfrm>
        </p:spPr>
        <p:txBody>
          <a:bodyPr/>
          <a:lstStyle/>
          <a:p>
            <a:pPr>
              <a:defRPr/>
            </a:pPr>
            <a:endParaRPr lang="ar-EG"/>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0816D675-6701-4968-8D55-4397CEBEF0A9}" type="slidenum">
              <a:rPr lang="ar-EG" smtClean="0"/>
              <a:pPr>
                <a:defRPr/>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6" name="Footer Placeholder 5"/>
          <p:cNvSpPr>
            <a:spLocks noGrp="1"/>
          </p:cNvSpPr>
          <p:nvPr>
            <p:ph type="ftr" sz="quarter" idx="11"/>
          </p:nvPr>
        </p:nvSpPr>
        <p:spPr/>
        <p:txBody>
          <a:bodyPr/>
          <a:lstStyle/>
          <a:p>
            <a:pPr>
              <a:defRPr/>
            </a:pPr>
            <a:endParaRPr lang="ar-EG"/>
          </a:p>
        </p:txBody>
      </p:sp>
      <p:sp>
        <p:nvSpPr>
          <p:cNvPr id="7" name="Slide Number Placeholder 6"/>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8" name="Footer Placeholder 7"/>
          <p:cNvSpPr>
            <a:spLocks noGrp="1"/>
          </p:cNvSpPr>
          <p:nvPr>
            <p:ph type="ftr" sz="quarter" idx="11"/>
          </p:nvPr>
        </p:nvSpPr>
        <p:spPr/>
        <p:txBody>
          <a:bodyPr/>
          <a:lstStyle/>
          <a:p>
            <a:pPr>
              <a:defRPr/>
            </a:pPr>
            <a:endParaRPr lang="ar-EG"/>
          </a:p>
        </p:txBody>
      </p:sp>
      <p:sp>
        <p:nvSpPr>
          <p:cNvPr id="9" name="Slide Number Placeholder 8"/>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4" name="Footer Placeholder 3"/>
          <p:cNvSpPr>
            <a:spLocks noGrp="1"/>
          </p:cNvSpPr>
          <p:nvPr>
            <p:ph type="ftr" sz="quarter" idx="11"/>
          </p:nvPr>
        </p:nvSpPr>
        <p:spPr/>
        <p:txBody>
          <a:bodyPr/>
          <a:lstStyle/>
          <a:p>
            <a:pPr>
              <a:defRPr/>
            </a:pPr>
            <a:endParaRPr lang="ar-EG"/>
          </a:p>
        </p:txBody>
      </p:sp>
      <p:sp>
        <p:nvSpPr>
          <p:cNvPr id="5" name="Slide Number Placeholder 4"/>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3" name="Footer Placeholder 2"/>
          <p:cNvSpPr>
            <a:spLocks noGrp="1"/>
          </p:cNvSpPr>
          <p:nvPr>
            <p:ph type="ftr" sz="quarter" idx="11"/>
          </p:nvPr>
        </p:nvSpPr>
        <p:spPr/>
        <p:txBody>
          <a:bodyPr/>
          <a:lstStyle/>
          <a:p>
            <a:pPr>
              <a:defRPr/>
            </a:pPr>
            <a:endParaRPr lang="ar-EG"/>
          </a:p>
        </p:txBody>
      </p:sp>
      <p:sp>
        <p:nvSpPr>
          <p:cNvPr id="4" name="Slide Number Placeholder 3"/>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6" name="Footer Placeholder 5"/>
          <p:cNvSpPr>
            <a:spLocks noGrp="1"/>
          </p:cNvSpPr>
          <p:nvPr>
            <p:ph type="ftr" sz="quarter" idx="11"/>
          </p:nvPr>
        </p:nvSpPr>
        <p:spPr/>
        <p:txBody>
          <a:bodyPr/>
          <a:lstStyle/>
          <a:p>
            <a:pPr>
              <a:defRPr/>
            </a:pPr>
            <a:endParaRPr lang="ar-EG"/>
          </a:p>
        </p:txBody>
      </p:sp>
      <p:sp>
        <p:nvSpPr>
          <p:cNvPr id="7" name="Slide Number Placeholder 6"/>
          <p:cNvSpPr>
            <a:spLocks noGrp="1"/>
          </p:cNvSpPr>
          <p:nvPr>
            <p:ph type="sldNum" sz="quarter" idx="12"/>
          </p:nvPr>
        </p:nvSpPr>
        <p:spPr/>
        <p:txBody>
          <a:bodyPr/>
          <a:lstStyle/>
          <a:p>
            <a:pPr>
              <a:defRPr/>
            </a:pPr>
            <a:fld id="{0816D675-6701-4968-8D55-4397CEBEF0A9}" type="slidenum">
              <a:rPr lang="ar-EG" smtClean="0"/>
              <a:pPr>
                <a:defRPr/>
              </a:pPr>
              <a:t>‹#›</a:t>
            </a:fld>
            <a:endParaRPr lang="ar-EG"/>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4BFE23C-6799-4E5B-9A31-BB90D2A6A37F}" type="datetimeFigureOut">
              <a:rPr lang="ar-EG" smtClean="0"/>
              <a:pPr>
                <a:defRPr/>
              </a:pPr>
              <a:t>28/07/1441</a:t>
            </a:fld>
            <a:endParaRPr lang="ar-EG"/>
          </a:p>
        </p:txBody>
      </p:sp>
      <p:sp>
        <p:nvSpPr>
          <p:cNvPr id="6" name="Footer Placeholder 5"/>
          <p:cNvSpPr>
            <a:spLocks noGrp="1"/>
          </p:cNvSpPr>
          <p:nvPr>
            <p:ph type="ftr" sz="quarter" idx="11"/>
          </p:nvPr>
        </p:nvSpPr>
        <p:spPr>
          <a:xfrm>
            <a:off x="914400" y="6172200"/>
            <a:ext cx="3886200" cy="457200"/>
          </a:xfrm>
        </p:spPr>
        <p:txBody>
          <a:bodyPr/>
          <a:lstStyle/>
          <a:p>
            <a:pPr>
              <a:defRPr/>
            </a:pPr>
            <a:endParaRPr lang="ar-EG"/>
          </a:p>
        </p:txBody>
      </p:sp>
      <p:sp>
        <p:nvSpPr>
          <p:cNvPr id="7" name="Slide Number Placeholder 6"/>
          <p:cNvSpPr>
            <a:spLocks noGrp="1"/>
          </p:cNvSpPr>
          <p:nvPr>
            <p:ph type="sldNum" sz="quarter" idx="12"/>
          </p:nvPr>
        </p:nvSpPr>
        <p:spPr>
          <a:xfrm>
            <a:off x="146304" y="6208776"/>
            <a:ext cx="457200" cy="457200"/>
          </a:xfrm>
        </p:spPr>
        <p:txBody>
          <a:bodyPr/>
          <a:lstStyle/>
          <a:p>
            <a:pPr>
              <a:defRPr/>
            </a:pPr>
            <a:fld id="{0816D675-6701-4968-8D55-4397CEBEF0A9}" type="slidenum">
              <a:rPr lang="ar-EG" smtClean="0"/>
              <a:pPr>
                <a:defRPr/>
              </a:pPr>
              <a:t>‹#›</a:t>
            </a:fld>
            <a:endParaRPr lang="ar-EG"/>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B4BFE23C-6799-4E5B-9A31-BB90D2A6A37F}" type="datetimeFigureOut">
              <a:rPr lang="ar-EG" smtClean="0"/>
              <a:pPr>
                <a:defRPr/>
              </a:pPr>
              <a:t>28/07/1441</a:t>
            </a:fld>
            <a:endParaRPr lang="ar-EG"/>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ar-EG"/>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0816D675-6701-4968-8D55-4397CEBEF0A9}" type="slidenum">
              <a:rPr lang="ar-EG" smtClean="0"/>
              <a:pPr>
                <a:defRPr/>
              </a:pPr>
              <a:t>‹#›</a:t>
            </a:fld>
            <a:endParaRPr lang="ar-E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ell\Pictures\New folder\photoooo\409756_373051502771965_1230967127_n.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4000" cy="6858000"/>
          </a:xfrm>
          <a:prstGeom prst="rect">
            <a:avLst/>
          </a:prstGeom>
          <a:noFill/>
          <a:ln>
            <a:noFill/>
          </a:ln>
        </p:spPr>
      </p:pic>
      <p:pic>
        <p:nvPicPr>
          <p:cNvPr id="1028" name="Picture 4" descr="C:\Users\Dell\Pictures\New folder\_mg_1997.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5576" y="260648"/>
            <a:ext cx="8064896" cy="6048672"/>
          </a:xfrm>
          <a:prstGeom prst="rect">
            <a:avLst/>
          </a:prstGeom>
          <a:ln>
            <a:noFill/>
          </a:ln>
          <a:effectLst>
            <a:softEdge rad="635000"/>
          </a:effectLst>
          <a:scene3d>
            <a:camera prst="perspectiveContrastingRightFacing"/>
            <a:lightRig rig="threePt" dir="t"/>
          </a:scene3d>
        </p:spPr>
      </p:pic>
      <p:graphicFrame>
        <p:nvGraphicFramePr>
          <p:cNvPr id="2" name="Table 1"/>
          <p:cNvGraphicFramePr>
            <a:graphicFrameLocks noGrp="1"/>
          </p:cNvGraphicFramePr>
          <p:nvPr>
            <p:extLst>
              <p:ext uri="{D42A27DB-BD31-4B8C-83A1-F6EECF244321}">
                <p14:modId xmlns:p14="http://schemas.microsoft.com/office/powerpoint/2010/main" val="984455405"/>
              </p:ext>
            </p:extLst>
          </p:nvPr>
        </p:nvGraphicFramePr>
        <p:xfrm>
          <a:off x="328613" y="1628775"/>
          <a:ext cx="8485187" cy="4897478"/>
        </p:xfrm>
        <a:graphic>
          <a:graphicData uri="http://schemas.openxmlformats.org/drawingml/2006/table">
            <a:tbl>
              <a:tblPr rtl="1"/>
              <a:tblGrid>
                <a:gridCol w="2017724"/>
                <a:gridCol w="2263771"/>
                <a:gridCol w="2106608"/>
                <a:gridCol w="2097084"/>
              </a:tblGrid>
              <a:tr h="4617062">
                <a:tc gridSpan="4">
                  <a:txBody>
                    <a:bodyPr/>
                    <a:lstStyle/>
                    <a:p>
                      <a:pPr algn="ctr" rtl="1"/>
                      <a:endParaRPr lang="ar-EG" sz="2800" b="1" kern="1200" dirty="0" smtClean="0">
                        <a:solidFill>
                          <a:schemeClr val="tx1"/>
                        </a:solidFill>
                        <a:effectLst/>
                        <a:latin typeface="Angsana New" pitchFamily="18" charset="-34"/>
                        <a:ea typeface="+mn-ea"/>
                        <a:cs typeface="+mj-cs"/>
                      </a:endParaRPr>
                    </a:p>
                    <a:p>
                      <a:pPr algn="ctr" rtl="0"/>
                      <a:r>
                        <a:rPr lang="en-US" sz="5400" b="1" kern="1200" dirty="0" smtClean="0">
                          <a:solidFill>
                            <a:schemeClr val="tx1"/>
                          </a:solidFill>
                          <a:effectLst/>
                          <a:latin typeface="+mn-lt"/>
                          <a:ea typeface="+mn-ea"/>
                          <a:cs typeface="+mn-cs"/>
                        </a:rPr>
                        <a:t>Periodic interests (2)</a:t>
                      </a:r>
                    </a:p>
                    <a:p>
                      <a:pPr algn="ctr" rtl="0"/>
                      <a:r>
                        <a:rPr lang="ar-EG" sz="18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algn="ctr" rtl="1"/>
                      <a:endParaRPr lang="en-US" sz="1800" kern="1200" dirty="0" smtClean="0">
                        <a:solidFill>
                          <a:schemeClr val="tx1"/>
                        </a:solidFill>
                        <a:effectLst/>
                        <a:latin typeface="+mn-lt"/>
                        <a:ea typeface="+mn-ea"/>
                        <a:cs typeface="+mn-cs"/>
                      </a:endParaRPr>
                    </a:p>
                    <a:p>
                      <a:pPr rtl="1"/>
                      <a:r>
                        <a:rPr lang="ar-EG" sz="1800" b="1" kern="1200" dirty="0" smtClean="0">
                          <a:solidFill>
                            <a:schemeClr val="tx1"/>
                          </a:solidFill>
                          <a:effectLst/>
                          <a:latin typeface="+mn-lt"/>
                          <a:ea typeface="+mn-ea"/>
                          <a:cs typeface="+mn-cs"/>
                        </a:rPr>
                        <a:t> </a:t>
                      </a:r>
                      <a:r>
                        <a:rPr lang="en-US" sz="1800" b="1"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algn="ctr" rtl="0"/>
                      <a:r>
                        <a:rPr lang="en-US" sz="1800" b="1" kern="1200" dirty="0" smtClean="0">
                          <a:solidFill>
                            <a:schemeClr val="tx1"/>
                          </a:solidFill>
                          <a:effectLst/>
                          <a:latin typeface="+mn-lt"/>
                          <a:ea typeface="+mn-ea"/>
                          <a:cs typeface="+mn-cs"/>
                        </a:rPr>
                        <a:t>Prof. Dr.</a:t>
                      </a:r>
                    </a:p>
                    <a:p>
                      <a:pPr algn="ctr" rtl="0"/>
                      <a:r>
                        <a:rPr lang="en-US" sz="1800" b="1" kern="1200" dirty="0" smtClean="0">
                          <a:solidFill>
                            <a:schemeClr val="tx1"/>
                          </a:solidFill>
                          <a:effectLst/>
                          <a:latin typeface="+mn-lt"/>
                          <a:ea typeface="+mn-ea"/>
                          <a:cs typeface="+mn-cs"/>
                        </a:rPr>
                        <a:t>Mohamed </a:t>
                      </a:r>
                      <a:r>
                        <a:rPr lang="en-US" sz="1800" b="1" kern="1200" dirty="0" err="1" smtClean="0">
                          <a:solidFill>
                            <a:schemeClr val="tx1"/>
                          </a:solidFill>
                          <a:effectLst/>
                          <a:latin typeface="+mn-lt"/>
                          <a:ea typeface="+mn-ea"/>
                          <a:cs typeface="+mn-cs"/>
                        </a:rPr>
                        <a:t>Mohamed</a:t>
                      </a:r>
                      <a:r>
                        <a:rPr lang="en-US" sz="1800" b="1" kern="1200" dirty="0" smtClean="0">
                          <a:solidFill>
                            <a:schemeClr val="tx1"/>
                          </a:solidFill>
                          <a:effectLst/>
                          <a:latin typeface="+mn-lt"/>
                          <a:ea typeface="+mn-ea"/>
                          <a:cs typeface="+mn-cs"/>
                        </a:rPr>
                        <a:t> </a:t>
                      </a:r>
                      <a:r>
                        <a:rPr lang="en-US" sz="1800" b="1" kern="1200" dirty="0" err="1" smtClean="0">
                          <a:solidFill>
                            <a:schemeClr val="tx1"/>
                          </a:solidFill>
                          <a:effectLst/>
                          <a:latin typeface="+mn-lt"/>
                          <a:ea typeface="+mn-ea"/>
                          <a:cs typeface="+mn-cs"/>
                        </a:rPr>
                        <a:t>Mohamed</a:t>
                      </a:r>
                      <a:r>
                        <a:rPr lang="en-US" sz="1800" b="1" kern="1200" dirty="0" smtClean="0">
                          <a:solidFill>
                            <a:schemeClr val="tx1"/>
                          </a:solidFill>
                          <a:effectLst/>
                          <a:latin typeface="+mn-lt"/>
                          <a:ea typeface="+mn-ea"/>
                          <a:cs typeface="+mn-cs"/>
                        </a:rPr>
                        <a:t> Atta</a:t>
                      </a:r>
                      <a:endParaRPr lang="en-US" sz="1800" kern="1200" dirty="0" smtClean="0">
                        <a:solidFill>
                          <a:schemeClr val="tx1"/>
                        </a:solidFill>
                        <a:effectLst/>
                        <a:latin typeface="+mn-lt"/>
                        <a:ea typeface="+mn-ea"/>
                        <a:cs typeface="+mn-cs"/>
                      </a:endParaRPr>
                    </a:p>
                    <a:p>
                      <a:pPr marL="0" marR="0" lvl="0" indent="0" algn="ctr" defTabSz="914400" rtl="1"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pPr rtl="1"/>
                      <a:endParaRPr lang="ar-EG"/>
                    </a:p>
                  </a:txBody>
                  <a:tcPr/>
                </a:tc>
                <a:tc hMerge="1">
                  <a:txBody>
                    <a:bodyPr/>
                    <a:lstStyle/>
                    <a:p>
                      <a:pPr rtl="1"/>
                      <a:endParaRPr lang="ar-EG" dirty="0"/>
                    </a:p>
                  </a:txBody>
                  <a:tcPr/>
                </a:tc>
                <a:tc hMerge="1">
                  <a:txBody>
                    <a:bodyPr/>
                    <a:lstStyle/>
                    <a:p>
                      <a:pPr rtl="1"/>
                      <a:endParaRPr lang="ar-EG" dirty="0"/>
                    </a:p>
                  </a:txBody>
                  <a:tcPr/>
                </a:tc>
              </a:tr>
              <a:tr h="280376">
                <a:tc>
                  <a:txBody>
                    <a:bodyPr/>
                    <a:lstStyle/>
                    <a:p>
                      <a:pPr marL="0" marR="0" lvl="0" indent="0" algn="ctr" defTabSz="914400" rtl="1"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pic>
        <p:nvPicPr>
          <p:cNvPr id="3090" name="صورة 7" descr="الوصف: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88913"/>
            <a:ext cx="1225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188913"/>
            <a:ext cx="12969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7504" y="908720"/>
            <a:ext cx="8784976" cy="369332"/>
          </a:xfrm>
          <a:prstGeom prst="rect">
            <a:avLst/>
          </a:prstGeom>
        </p:spPr>
        <p:txBody>
          <a:bodyPr wrap="square">
            <a:spAutoFit/>
          </a:bodyPr>
          <a:lstStyle/>
          <a:p>
            <a:pPr algn="l" rtl="0"/>
            <a:r>
              <a:rPr lang="en-US" dirty="0"/>
              <a:t>	</a:t>
            </a:r>
            <a:endParaRPr lang="ar-EG"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208912" cy="6336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941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3"/>
          <p:cNvSpPr>
            <a:spLocks noGrp="1"/>
          </p:cNvSpPr>
          <p:nvPr>
            <p:ph type="title"/>
          </p:nvPr>
        </p:nvSpPr>
        <p:spPr>
          <a:xfrm>
            <a:off x="900113" y="981075"/>
            <a:ext cx="7543800" cy="1160463"/>
          </a:xfrm>
          <a:solidFill>
            <a:schemeClr val="bg1">
              <a:lumMod val="95000"/>
            </a:schemeClr>
          </a:solidFill>
        </p:spPr>
        <p:txBody>
          <a:bodyPr rtlCol="0">
            <a:normAutofit/>
          </a:bodyPr>
          <a:lstStyle/>
          <a:p>
            <a:pPr algn="ctr" fontAlgn="auto">
              <a:spcAft>
                <a:spcPts val="0"/>
              </a:spcAft>
              <a:defRPr/>
            </a:pPr>
            <a:r>
              <a:rPr lang="en-GB" sz="6600" b="1" dirty="0">
                <a:effectLst>
                  <a:outerShdw blurRad="38100" dist="38100" dir="2700000" algn="tl">
                    <a:srgbClr val="000000">
                      <a:alpha val="43137"/>
                    </a:srgbClr>
                  </a:outerShdw>
                </a:effectLst>
              </a:rPr>
              <a:t>With best wishes </a:t>
            </a:r>
          </a:p>
        </p:txBody>
      </p:sp>
    </p:spTree>
    <p:extLst>
      <p:ext uri="{BB962C8B-B14F-4D97-AF65-F5344CB8AC3E}">
        <p14:creationId xmlns:p14="http://schemas.microsoft.com/office/powerpoint/2010/main" val="2853311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49213"/>
            <a:ext cx="9140826"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179512" y="672372"/>
            <a:ext cx="8713788"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742950" lvl="0" indent="-742950" algn="l" rtl="0">
              <a:buFont typeface="+mj-lt"/>
              <a:buAutoNum type="arabicParenR"/>
            </a:pPr>
            <a:r>
              <a:rPr lang="en-US" sz="3600" dirty="0" smtClean="0"/>
              <a:t>The </a:t>
            </a:r>
            <a:r>
              <a:rPr lang="en-US" sz="3600" dirty="0"/>
              <a:t>debtor paid all interests in the time. </a:t>
            </a:r>
          </a:p>
          <a:p>
            <a:pPr marL="742950" lvl="0" indent="-742950" algn="l" rtl="0">
              <a:buFont typeface="+mj-lt"/>
              <a:buAutoNum type="arabicParenR"/>
            </a:pPr>
            <a:r>
              <a:rPr lang="en-US" sz="3600" dirty="0"/>
              <a:t>The debtor paid first Part of interests in the time, then he was late till the end of the loan.</a:t>
            </a:r>
          </a:p>
          <a:p>
            <a:pPr marL="742950" lvl="0" indent="-742950" algn="l" rtl="0">
              <a:buFont typeface="+mj-lt"/>
              <a:buAutoNum type="arabicParenR"/>
            </a:pPr>
            <a:r>
              <a:rPr lang="en-US" sz="3600" dirty="0"/>
              <a:t>The debtor paid the first Part interests in the time, then he was late. He unpaid interests and principal after the end of loan term.</a:t>
            </a:r>
          </a:p>
          <a:p>
            <a:pPr marL="457200" indent="-457200" algn="l" rtl="0">
              <a:buFont typeface="+mj-lt"/>
              <a:buAutoNum type="arabicParenR"/>
            </a:pPr>
            <a:endParaRPr lang="ar-EG" sz="2400" dirty="0"/>
          </a:p>
        </p:txBody>
      </p:sp>
      <p:sp>
        <p:nvSpPr>
          <p:cNvPr id="4" name="مستطيل 2"/>
          <p:cNvSpPr/>
          <p:nvPr/>
        </p:nvSpPr>
        <p:spPr>
          <a:xfrm>
            <a:off x="2786022" y="0"/>
            <a:ext cx="3500767"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rtl="0" fontAlgn="auto">
              <a:spcBef>
                <a:spcPts val="0"/>
              </a:spcBef>
              <a:spcAft>
                <a:spcPts val="0"/>
              </a:spcAft>
              <a:defRPr/>
            </a:pPr>
            <a:r>
              <a:rPr lang="en-US" sz="3600" b="1" dirty="0"/>
              <a:t>Periodic interests</a:t>
            </a:r>
            <a:endParaRPr lang="ar-SA" sz="3600" b="1" cap="all" dirty="0">
              <a:ln w="9000" cmpd="sng">
                <a:solidFill>
                  <a:schemeClr val="accent4">
                    <a:shade val="50000"/>
                    <a:satMod val="120000"/>
                  </a:schemeClr>
                </a:solidFill>
                <a:prstDash val="solid"/>
              </a:ln>
              <a:solidFill>
                <a:schemeClr val="bg1">
                  <a:lumMod val="95000"/>
                </a:schemeClr>
              </a:solidFill>
              <a:effectLst>
                <a:reflection blurRad="12700" stA="28000" endPos="45000" dist="1000" dir="5400000" sy="-100000" algn="bl" rotWithShape="0"/>
              </a:effectLst>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3174" y="9490"/>
            <a:ext cx="9140826"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l" rtl="0"/>
            <a:r>
              <a:rPr lang="en-US" sz="2800" b="1" dirty="0"/>
              <a:t>Case 3:The debtor paid the first Part interests in the time, then he was late. He agreed with the creditor to repay the unpaid interests and principal after the end of loan term.</a:t>
            </a:r>
            <a:endParaRPr lang="en-US" sz="2800" dirty="0"/>
          </a:p>
        </p:txBody>
      </p:sp>
      <p:sp>
        <p:nvSpPr>
          <p:cNvPr id="9222" name="مربع نص 3"/>
          <p:cNvSpPr txBox="1">
            <a:spLocks noChangeArrowheads="1"/>
          </p:cNvSpPr>
          <p:nvPr/>
        </p:nvSpPr>
        <p:spPr bwMode="auto">
          <a:xfrm>
            <a:off x="179388" y="771525"/>
            <a:ext cx="8785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a:endParaRPr lang="en-US" sz="24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8793" t="22553" r="29310" b="27768"/>
          <a:stretch/>
        </p:blipFill>
        <p:spPr>
          <a:xfrm>
            <a:off x="179388" y="1556792"/>
            <a:ext cx="8785225" cy="5112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5766"/>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175" y="15766"/>
            <a:ext cx="233657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l" fontAlgn="auto">
              <a:spcBef>
                <a:spcPts val="0"/>
              </a:spcBef>
              <a:spcAft>
                <a:spcPts val="0"/>
              </a:spcAft>
              <a:defRPr/>
            </a:pPr>
            <a:r>
              <a:rPr lang="en-US" sz="3600" b="1" dirty="0"/>
              <a:t>Example 1</a:t>
            </a:r>
            <a:r>
              <a:rPr lang="en-US" sz="3600" b="1" dirty="0" smtClean="0"/>
              <a:t>:</a:t>
            </a:r>
            <a:endParaRPr lang="en-US" sz="3600" dirty="0"/>
          </a:p>
        </p:txBody>
      </p:sp>
      <p:sp>
        <p:nvSpPr>
          <p:cNvPr id="2" name="Rectangle 1"/>
          <p:cNvSpPr/>
          <p:nvPr/>
        </p:nvSpPr>
        <p:spPr>
          <a:xfrm>
            <a:off x="251520" y="889844"/>
            <a:ext cx="8424936" cy="5262979"/>
          </a:xfrm>
          <a:prstGeom prst="rect">
            <a:avLst/>
          </a:prstGeom>
        </p:spPr>
        <p:txBody>
          <a:bodyPr wrap="square">
            <a:spAutoFit/>
          </a:bodyPr>
          <a:lstStyle/>
          <a:p>
            <a:pPr algn="l" rtl="0"/>
            <a:r>
              <a:rPr lang="en-US" sz="2400" dirty="0"/>
              <a:t>A person borrowed 10000 $ from Cairo Bank for five years. He agreed with the creditor to repay the periodic interests regularly every six months.  at an interest rate 10 %. The debtor paid the first five interests regularly, then he was late. He agreed with the creditor to repay the unpaid interests and principal three years after the end of loan term. Late rate is 20% for interests and 15% for principal. </a:t>
            </a:r>
          </a:p>
          <a:p>
            <a:pPr algn="l" rtl="0"/>
            <a:r>
              <a:rPr lang="en-US" sz="2400" dirty="0"/>
              <a:t>Get the following:</a:t>
            </a:r>
          </a:p>
          <a:p>
            <a:pPr lvl="0" algn="l" rtl="0"/>
            <a:r>
              <a:rPr lang="en-US" sz="2400" dirty="0"/>
              <a:t>Periodic interest and total periodic interests at an interest rate 10%</a:t>
            </a:r>
          </a:p>
          <a:p>
            <a:pPr lvl="0" algn="l" rtl="0"/>
            <a:r>
              <a:rPr lang="en-US" sz="2400" dirty="0"/>
              <a:t>Interests delay for interests and principal</a:t>
            </a:r>
          </a:p>
          <a:p>
            <a:pPr lvl="0" algn="l" rtl="0"/>
            <a:r>
              <a:rPr lang="en-US" sz="2400" dirty="0"/>
              <a:t>What the debtor pays totally after the end of the bank delay period</a:t>
            </a:r>
          </a:p>
          <a:p>
            <a:pPr lvl="0" algn="l" rtl="0"/>
            <a:r>
              <a:rPr lang="en-US" sz="2400" dirty="0"/>
              <a:t>The general real interest rate that the debtor reached</a:t>
            </a:r>
            <a:endParaRPr lang="en-US" dirty="0"/>
          </a:p>
        </p:txBody>
      </p:sp>
    </p:spTree>
    <p:extLst>
      <p:ext uri="{BB962C8B-B14F-4D97-AF65-F5344CB8AC3E}">
        <p14:creationId xmlns:p14="http://schemas.microsoft.com/office/powerpoint/2010/main" val="3894365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059832" y="15766"/>
            <a:ext cx="295239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0"/>
            <a:r>
              <a:rPr lang="en-US" sz="3600" b="1" dirty="0"/>
              <a:t>The solution</a:t>
            </a:r>
            <a:endParaRPr lang="en-US" sz="3600"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445" t="21552" r="28874" b="9268"/>
          <a:stretch/>
        </p:blipFill>
        <p:spPr bwMode="auto">
          <a:xfrm>
            <a:off x="425669" y="836712"/>
            <a:ext cx="8538818" cy="590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175" y="15766"/>
            <a:ext cx="255260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l" fontAlgn="auto">
              <a:spcBef>
                <a:spcPts val="0"/>
              </a:spcBef>
              <a:spcAft>
                <a:spcPts val="0"/>
              </a:spcAft>
              <a:defRPr/>
            </a:pPr>
            <a:r>
              <a:rPr lang="en-US" sz="3600" b="1" dirty="0"/>
              <a:t>Example </a:t>
            </a:r>
            <a:r>
              <a:rPr lang="en-US" sz="3600" b="1" dirty="0" smtClean="0"/>
              <a:t>2:</a:t>
            </a:r>
            <a:endParaRPr lang="en-US" sz="3600" dirty="0"/>
          </a:p>
        </p:txBody>
      </p:sp>
      <p:sp>
        <p:nvSpPr>
          <p:cNvPr id="3" name="Rectangle 2"/>
          <p:cNvSpPr/>
          <p:nvPr/>
        </p:nvSpPr>
        <p:spPr>
          <a:xfrm>
            <a:off x="251520" y="836712"/>
            <a:ext cx="8640960" cy="5262979"/>
          </a:xfrm>
          <a:prstGeom prst="rect">
            <a:avLst/>
          </a:prstGeom>
        </p:spPr>
        <p:txBody>
          <a:bodyPr wrap="square">
            <a:spAutoFit/>
          </a:bodyPr>
          <a:lstStyle/>
          <a:p>
            <a:pPr algn="l" rtl="0"/>
            <a:r>
              <a:rPr lang="en-US" sz="2800" dirty="0" err="1"/>
              <a:t>Amr</a:t>
            </a:r>
            <a:r>
              <a:rPr lang="en-US" sz="2800" dirty="0"/>
              <a:t> borrowed 80000 $ at an interest rate 10% from </a:t>
            </a:r>
            <a:r>
              <a:rPr lang="en-US" sz="2800" dirty="0" err="1"/>
              <a:t>Misr</a:t>
            </a:r>
            <a:r>
              <a:rPr lang="en-US" sz="2800" dirty="0"/>
              <a:t> Bank. He agreed to pay the loan after a year and half. He will also pay interests periodically at the end of the month. He paid the interests of the first year and delayed the other interests payment. He delayed the loan payment for six months after the end of its term. Late interests of the late interests will be 11% annually and late interests of the principal will be 12% annually.</a:t>
            </a:r>
          </a:p>
          <a:p>
            <a:pPr algn="l" rtl="0"/>
            <a:r>
              <a:rPr lang="en-US" sz="2800" dirty="0"/>
              <a:t>Get the following:</a:t>
            </a:r>
          </a:p>
          <a:p>
            <a:pPr algn="l" rtl="0"/>
            <a:r>
              <a:rPr lang="en-US" sz="2800" dirty="0"/>
              <a:t>1-Total of the debtor's payment at the end of late term</a:t>
            </a:r>
          </a:p>
          <a:p>
            <a:pPr algn="l" rtl="0"/>
            <a:r>
              <a:rPr lang="en-US" sz="2800" dirty="0"/>
              <a:t>2-The actual interest rate that the bank achieved</a:t>
            </a:r>
          </a:p>
        </p:txBody>
      </p:sp>
    </p:spTree>
    <p:extLst>
      <p:ext uri="{BB962C8B-B14F-4D97-AF65-F5344CB8AC3E}">
        <p14:creationId xmlns:p14="http://schemas.microsoft.com/office/powerpoint/2010/main" val="3894365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059832" y="15766"/>
            <a:ext cx="295239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0"/>
            <a:r>
              <a:rPr lang="en-US" sz="3600" b="1" dirty="0"/>
              <a:t>The solution</a:t>
            </a:r>
            <a:endParaRPr lang="en-US" sz="36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138" t="21767" r="29722" b="10344"/>
          <a:stretch/>
        </p:blipFill>
        <p:spPr bwMode="auto">
          <a:xfrm>
            <a:off x="107504" y="836712"/>
            <a:ext cx="8784976" cy="5904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006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175" y="15766"/>
            <a:ext cx="233657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l" fontAlgn="auto">
              <a:spcBef>
                <a:spcPts val="0"/>
              </a:spcBef>
              <a:spcAft>
                <a:spcPts val="0"/>
              </a:spcAft>
              <a:defRPr/>
            </a:pPr>
            <a:r>
              <a:rPr lang="en-US" sz="3600" b="1" dirty="0"/>
              <a:t>Example </a:t>
            </a:r>
            <a:r>
              <a:rPr lang="en-US" sz="3600" b="1" dirty="0" smtClean="0"/>
              <a:t>3:</a:t>
            </a:r>
            <a:endParaRPr lang="en-US" sz="3600" dirty="0"/>
          </a:p>
        </p:txBody>
      </p:sp>
      <p:sp>
        <p:nvSpPr>
          <p:cNvPr id="3" name="Rectangle 2"/>
          <p:cNvSpPr/>
          <p:nvPr/>
        </p:nvSpPr>
        <p:spPr>
          <a:xfrm>
            <a:off x="107504" y="908720"/>
            <a:ext cx="8784976" cy="5786199"/>
          </a:xfrm>
          <a:prstGeom prst="rect">
            <a:avLst/>
          </a:prstGeom>
        </p:spPr>
        <p:txBody>
          <a:bodyPr wrap="square">
            <a:spAutoFit/>
          </a:bodyPr>
          <a:lstStyle/>
          <a:p>
            <a:pPr algn="l" rtl="0"/>
            <a:r>
              <a:rPr lang="en-US" sz="3200" dirty="0"/>
              <a:t>A merchant borrowed 19000$ for four years. He committed to pay off the principal at the end of the term and the interests periodically at the end of every four months at an interest rate 5%. He paid seven interests only. He agreed to pay off dues after seven months delay at late rate 6.5 % within loan main term and late rate 7.5% within late term.</a:t>
            </a:r>
          </a:p>
          <a:p>
            <a:pPr algn="l" rtl="0"/>
            <a:r>
              <a:rPr lang="en-US" sz="3200" dirty="0"/>
              <a:t>The lender wanted to invest paid interests, when he gets them, at a rate 8.5%.  </a:t>
            </a:r>
          </a:p>
          <a:p>
            <a:pPr algn="l"/>
            <a:r>
              <a:rPr lang="en-US" sz="3200" dirty="0"/>
              <a:t>What is the actual rate of the creditor's interest?</a:t>
            </a:r>
            <a:r>
              <a:rPr lang="en-US" dirty="0"/>
              <a:t>	</a:t>
            </a:r>
            <a:endParaRPr lang="ar-EG" dirty="0"/>
          </a:p>
        </p:txBody>
      </p:sp>
    </p:spTree>
    <p:extLst>
      <p:ext uri="{BB962C8B-B14F-4D97-AF65-F5344CB8AC3E}">
        <p14:creationId xmlns:p14="http://schemas.microsoft.com/office/powerpoint/2010/main" val="267478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Pictures\New folder\photoooo\1032554991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059832" y="15766"/>
            <a:ext cx="295239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rtl="0"/>
            <a:r>
              <a:rPr lang="en-US" sz="3600" b="1" dirty="0"/>
              <a:t>The solution</a:t>
            </a:r>
            <a:endParaRPr lang="en-US" sz="36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047" t="21552" r="28874" b="9914"/>
          <a:stretch/>
        </p:blipFill>
        <p:spPr bwMode="auto">
          <a:xfrm>
            <a:off x="179512" y="922282"/>
            <a:ext cx="8712968" cy="5819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1239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2376</TotalTime>
  <Words>462</Words>
  <Application>Microsoft Office PowerPoint</Application>
  <PresentationFormat>On-screen Show (4:3)</PresentationFormat>
  <Paragraphs>34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 best wishes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Ahmed Hassan</dc:creator>
  <cp:lastModifiedBy>marawan</cp:lastModifiedBy>
  <cp:revision>178</cp:revision>
  <dcterms:created xsi:type="dcterms:W3CDTF">2012-09-20T07:19:55Z</dcterms:created>
  <dcterms:modified xsi:type="dcterms:W3CDTF">2020-03-22T20:33:16Z</dcterms:modified>
</cp:coreProperties>
</file>