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9C306F1-59D2-4AE1-8512-67D9CBEDF1C4}">
          <p14:sldIdLst>
            <p14:sldId id="256"/>
          </p14:sldIdLst>
        </p14:section>
        <p14:section name="Untitled Section" id="{3F25662F-E264-4A48-B9F0-127053C7CEEE}">
          <p14:sldIdLst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7" d="100"/>
          <a:sy n="107" d="100"/>
        </p:scale>
        <p:origin x="-84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5733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9966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409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3617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939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40362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4417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7221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470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1515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9552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3FDBA-C32B-4951-9646-B8F314A6EBEA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645AC-3C45-4EFD-A8D7-7E24CBA59E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0233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ame Side Corner Rectangle 3"/>
          <p:cNvSpPr/>
          <p:nvPr/>
        </p:nvSpPr>
        <p:spPr>
          <a:xfrm>
            <a:off x="1979712" y="1052736"/>
            <a:ext cx="3024336" cy="936104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محاضرة تطبيقات محاسبية علي الحاسب </a:t>
            </a:r>
          </a:p>
          <a:p>
            <a:pPr algn="ctr"/>
            <a:r>
              <a:rPr lang="ar-EG" dirty="0" smtClean="0"/>
              <a:t>د/ محمد احمد يوسف</a:t>
            </a:r>
            <a:endParaRPr lang="ar-EG" dirty="0"/>
          </a:p>
        </p:txBody>
      </p:sp>
      <p:sp>
        <p:nvSpPr>
          <p:cNvPr id="6" name="Oval 5"/>
          <p:cNvSpPr/>
          <p:nvPr/>
        </p:nvSpPr>
        <p:spPr>
          <a:xfrm>
            <a:off x="1979712" y="2276872"/>
            <a:ext cx="5472608" cy="172819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تنبيه هام عزيزي الطالب حتي يمكنك الاستفادة القصوي من المحاضرة الاولي اتمني ان يكون امامك المرجع الخاص بالمادة العلمية </a:t>
            </a:r>
            <a:endParaRPr lang="ar-EG" dirty="0"/>
          </a:p>
        </p:txBody>
      </p:sp>
      <p:sp>
        <p:nvSpPr>
          <p:cNvPr id="8" name="Right Arrow 7"/>
          <p:cNvSpPr/>
          <p:nvPr/>
        </p:nvSpPr>
        <p:spPr>
          <a:xfrm>
            <a:off x="1727684" y="4193704"/>
            <a:ext cx="5976664" cy="2664296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تناولنا في المحاضرات السابقة الباب الاول /التطورات الحديثة لاستخدام الحاسب في مجال المحاسبة وقد تم شرح الاتي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ماهية التجارة الالكترونية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التجارة الالكترونية في الدول النامية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المحاسبة في ظل التجارة الالكترونية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81900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Round Single Corner Rectangle 3"/>
          <p:cNvSpPr/>
          <p:nvPr/>
        </p:nvSpPr>
        <p:spPr>
          <a:xfrm>
            <a:off x="683568" y="2276872"/>
            <a:ext cx="4824536" cy="1656184"/>
          </a:xfrm>
          <a:prstGeom prst="round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تعريف التجارة الالكترونية/ عملية توظيف او استخدام شبكة الانترنت او شبكة المعلومات الدولية في اتمام صفقات تجارية سواء داخل الدولة او خلال عدة دول مختلفة  </a:t>
            </a:r>
            <a:endParaRPr lang="ar-EG" dirty="0"/>
          </a:p>
        </p:txBody>
      </p:sp>
      <p:sp>
        <p:nvSpPr>
          <p:cNvPr id="5" name="Flowchart: Stored Data 4"/>
          <p:cNvSpPr/>
          <p:nvPr/>
        </p:nvSpPr>
        <p:spPr>
          <a:xfrm>
            <a:off x="395536" y="4437112"/>
            <a:ext cx="6336704" cy="2420888"/>
          </a:xfrm>
          <a:prstGeom prst="flowChartOnlineStorag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التجارة الالكترونية في الدول النامية</a:t>
            </a:r>
          </a:p>
          <a:p>
            <a:pPr algn="ctr"/>
            <a:r>
              <a:rPr lang="ar-EG" dirty="0" smtClean="0"/>
              <a:t>تواجه الدول النامية العديد من التحديات في سبيل استخدامها للتجارة الالكترونية ومن اهم ابرز هذه التحديات مايلي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التحديات التقنية والتكنولوجية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عقبات تجارية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عقبات حكومية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عقبات اجتماعية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EG" dirty="0" smtClean="0"/>
              <a:t>عقبات تشريعية وقانونية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17655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EG" i="1" dirty="0"/>
          </a:p>
        </p:txBody>
      </p:sp>
      <p:sp>
        <p:nvSpPr>
          <p:cNvPr id="5" name="Teardrop 4"/>
          <p:cNvSpPr/>
          <p:nvPr/>
        </p:nvSpPr>
        <p:spPr>
          <a:xfrm>
            <a:off x="1907704" y="1052736"/>
            <a:ext cx="5112568" cy="3888432"/>
          </a:xfrm>
          <a:prstGeom prst="teardrop">
            <a:avLst>
              <a:gd name="adj" fmla="val 100695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المحاسبة في ظل التجارة الالكترونية /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علاقة التجارة الالكترونية با المحاسبة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التغيرات التي احدثتها التجارة الالكترونية في بيئة الاعمال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تحليل المشكلات المواجهة للفكر المحاسبي في ظل التجارة الالكترونية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سياسات واجراءات مواجهة المشكلات المحاسبية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المبادئ والمعايير المحاسبية للتجارة الالكترونية</a:t>
            </a:r>
          </a:p>
          <a:p>
            <a:pPr marL="342900" indent="-342900" algn="ctr">
              <a:buFont typeface="+mj-lt"/>
              <a:buAutoNum type="arabicPeriod"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60938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41784"/>
            <a:ext cx="8229600" cy="1143000"/>
          </a:xfrm>
        </p:spPr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5" name="Oval 4"/>
          <p:cNvSpPr/>
          <p:nvPr/>
        </p:nvSpPr>
        <p:spPr>
          <a:xfrm>
            <a:off x="395536" y="1844824"/>
            <a:ext cx="7128792" cy="446449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تناولنا في الفصل الثاني /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مفهوم الافصاح المحاسبي الالكتروني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محتويات الافصاح المحاسبي الالكتروني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نقارن الافصاح المحاسبي الالكتروني با التقليدي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مزايا الافصاح المحاسبي الالكتروني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معايير الافصاح عبر الانترنت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المتطلبات اللازمة لتقليل مخاطر النشر الالكتروني للتقارير والقوائم المالية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دور لغة تقارير الاعمال الموسعة في النشر الالكتروني للبيانات المحاسبية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971788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5" name="Rounded Rectangle 4"/>
          <p:cNvSpPr/>
          <p:nvPr/>
        </p:nvSpPr>
        <p:spPr>
          <a:xfrm>
            <a:off x="539552" y="1700808"/>
            <a:ext cx="4968552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وفيما يلي سوف نتاول الباب الثاني بعنوان / التطبيقات المحاسبية باستخدام برنامج الاكسل </a:t>
            </a:r>
            <a:endParaRPr lang="ar-EG" dirty="0"/>
          </a:p>
        </p:txBody>
      </p:sp>
      <p:sp>
        <p:nvSpPr>
          <p:cNvPr id="6" name="Round Single Corner Rectangle 5"/>
          <p:cNvSpPr/>
          <p:nvPr/>
        </p:nvSpPr>
        <p:spPr>
          <a:xfrm>
            <a:off x="1259632" y="3933056"/>
            <a:ext cx="6768752" cy="2088232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اولا/ نبذة مختصرة عن برنامج الاكسل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النافذة الرئيسية /تظهر بدء تشغيل البرنامج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شريط العنوان /يوجد في اعلي القائمة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شريط القوائم /يوجد اسفل شريط العنوان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اشراطة الادوات /توجد اسفل القوائم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الاعمدة /يتم استخدام الحروف لترمز الي الاعمدة الموجودة داخل الملف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ar-EG" dirty="0" smtClean="0"/>
              <a:t>الخلية/ نقطة تقاطع الصف مع العمود</a:t>
            </a:r>
          </a:p>
          <a:p>
            <a:pPr algn="ctr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940528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Oval 3"/>
          <p:cNvSpPr/>
          <p:nvPr/>
        </p:nvSpPr>
        <p:spPr>
          <a:xfrm>
            <a:off x="-108520" y="908720"/>
            <a:ext cx="8928992" cy="57606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اولا/ ترصيد الحسابات واعداد ميزان المراجعة :</a:t>
            </a:r>
          </a:p>
          <a:p>
            <a:pPr algn="ctr"/>
            <a:r>
              <a:rPr lang="ar-EG" dirty="0" smtClean="0"/>
              <a:t>مثال 1/</a:t>
            </a:r>
          </a:p>
          <a:p>
            <a:pPr algn="ctr"/>
            <a:r>
              <a:rPr lang="ar-EG" dirty="0" smtClean="0"/>
              <a:t>فيما يلي بعض العمليات المتعلقة با النقدية في منشأة النور ،خلال الاسبوع الاول من شهر يناير 2017</a:t>
            </a:r>
          </a:p>
          <a:p>
            <a:pPr algn="ctr"/>
            <a:r>
              <a:rPr lang="ar-EG" dirty="0" smtClean="0"/>
              <a:t>في 1/1 رصيد حساب النقدية 1500جنية</a:t>
            </a:r>
          </a:p>
          <a:p>
            <a:pPr algn="ctr"/>
            <a:r>
              <a:rPr lang="ar-EG" dirty="0" smtClean="0"/>
              <a:t>وتم تحصيل مبلغ 100جنية قيمة مبيعات نقدية </a:t>
            </a:r>
          </a:p>
          <a:p>
            <a:pPr algn="ctr"/>
            <a:r>
              <a:rPr lang="ar-EG" dirty="0" smtClean="0"/>
              <a:t>في 1/2تم تحصيل مبلغ 500جنية من العميل احمد</a:t>
            </a:r>
          </a:p>
          <a:p>
            <a:pPr algn="ctr"/>
            <a:r>
              <a:rPr lang="ar-EG" dirty="0" smtClean="0"/>
              <a:t>في 1/2 تم سداد مبلغ 50جنية لشراء ادوات نظافة</a:t>
            </a:r>
          </a:p>
          <a:p>
            <a:pPr algn="ctr"/>
            <a:r>
              <a:rPr lang="ar-EG" dirty="0" smtClean="0"/>
              <a:t>في 1/4تم سداد مبلغ 80جنية قيمة مصروفات نقل بضاعة </a:t>
            </a:r>
          </a:p>
          <a:p>
            <a:pPr algn="ctr"/>
            <a:r>
              <a:rPr lang="ar-EG" dirty="0" smtClean="0"/>
              <a:t>في 1/5تم تحصيل مبلغ 400جنية قيمة مبيعات نقدية </a:t>
            </a:r>
          </a:p>
          <a:p>
            <a:pPr algn="ctr"/>
            <a:r>
              <a:rPr lang="ar-EG" dirty="0" smtClean="0"/>
              <a:t>في 1/6تم سداد مبلغ 270جنية كجزء من المستحق لشركة عمرو</a:t>
            </a:r>
          </a:p>
          <a:p>
            <a:pPr algn="ctr"/>
            <a:r>
              <a:rPr lang="ar-EG" dirty="0" smtClean="0"/>
              <a:t>في 1/7تم تحصيل مبلغ 600جنية من المستحق للعميل خالد</a:t>
            </a:r>
          </a:p>
          <a:p>
            <a:pPr algn="ctr"/>
            <a:r>
              <a:rPr lang="ar-EG" dirty="0" smtClean="0"/>
              <a:t>المطلوب/ ترحيل العمليات السابقة الي حساب النقدية باستخدام برنامج الاكسل وبيان كيفية ترصيد الحساب </a:t>
            </a:r>
          </a:p>
          <a:p>
            <a:pPr algn="ctr"/>
            <a:endParaRPr lang="ar-EG" dirty="0" smtClean="0"/>
          </a:p>
          <a:p>
            <a:pPr algn="ctr"/>
            <a:r>
              <a:rPr lang="ar-EG" dirty="0"/>
              <a:t> </a:t>
            </a:r>
            <a:endParaRPr lang="ar-EG" dirty="0" smtClean="0"/>
          </a:p>
          <a:p>
            <a:pPr algn="ctr"/>
            <a:endParaRPr lang="ar-EG" dirty="0" smtClean="0"/>
          </a:p>
          <a:p>
            <a:pPr algn="ctr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5030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endParaRPr lang="ar-EG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700322"/>
              </p:ext>
            </p:extLst>
          </p:nvPr>
        </p:nvGraphicFramePr>
        <p:xfrm>
          <a:off x="457200" y="1600200"/>
          <a:ext cx="8229600" cy="2494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50310"/>
                <a:gridCol w="407929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الخلية</a:t>
                      </a:r>
                    </a:p>
                    <a:p>
                      <a:pPr rtl="1"/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اكتب</a:t>
                      </a:r>
                      <a:endParaRPr lang="ar-E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A1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حساب</a:t>
                      </a:r>
                      <a:r>
                        <a:rPr lang="ar-EG" baseline="0" dirty="0" smtClean="0"/>
                        <a:t> النقدية </a:t>
                      </a:r>
                      <a:endParaRPr lang="ar-E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A3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التاريخ</a:t>
                      </a:r>
                      <a:endParaRPr lang="ar-E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B3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المدين</a:t>
                      </a:r>
                      <a:endParaRPr lang="ar-E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c3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التاريخ</a:t>
                      </a:r>
                      <a:endParaRPr lang="ar-E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D3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الدائن</a:t>
                      </a:r>
                      <a:endParaRPr lang="ar-EG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nip Same Side Corner Rectangle 4"/>
          <p:cNvSpPr/>
          <p:nvPr/>
        </p:nvSpPr>
        <p:spPr>
          <a:xfrm>
            <a:off x="1979712" y="0"/>
            <a:ext cx="4824536" cy="1440160"/>
          </a:xfrm>
          <a:prstGeom prst="snip2SameRect">
            <a:avLst>
              <a:gd name="adj1" fmla="val 2163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الحل </a:t>
            </a:r>
          </a:p>
          <a:p>
            <a:pPr algn="ctr"/>
            <a:r>
              <a:rPr lang="ar-EG" dirty="0" smtClean="0"/>
              <a:t>خطوات الحل </a:t>
            </a:r>
          </a:p>
          <a:p>
            <a:pPr algn="ctr"/>
            <a:r>
              <a:rPr lang="ar-EG" dirty="0" smtClean="0"/>
              <a:t>1-المدخلات </a:t>
            </a:r>
          </a:p>
          <a:p>
            <a:pPr algn="ctr"/>
            <a:r>
              <a:rPr lang="ar-EG" dirty="0" smtClean="0"/>
              <a:t>ادخال العناوين داخل الخلية الخاصة بها كا التالي </a:t>
            </a:r>
            <a:endParaRPr lang="ar-EG" dirty="0"/>
          </a:p>
        </p:txBody>
      </p:sp>
      <p:sp>
        <p:nvSpPr>
          <p:cNvPr id="6" name="Oval 5"/>
          <p:cNvSpPr/>
          <p:nvPr/>
        </p:nvSpPr>
        <p:spPr>
          <a:xfrm>
            <a:off x="755576" y="4581128"/>
            <a:ext cx="5832648" cy="216024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يتم ادخال التواريح في العمودين </a:t>
            </a:r>
            <a:r>
              <a:rPr lang="en-US" dirty="0" smtClean="0"/>
              <a:t>A/c</a:t>
            </a:r>
            <a:r>
              <a:rPr lang="ar-EG" dirty="0" smtClean="0"/>
              <a:t>حسب نوع العملية 2-ادخال القيم داخل الخلية الخاصة بها كا التالي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19932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5270349"/>
              </p:ext>
            </p:extLst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الخلية 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dirty="0" smtClean="0"/>
                        <a:t>اكتب </a:t>
                      </a:r>
                      <a:endParaRPr lang="ar-E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B5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1500</a:t>
                      </a:r>
                      <a:endParaRPr lang="ar-E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D5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</a:t>
                      </a:r>
                      <a:endParaRPr lang="ar-EG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67544" y="3501008"/>
            <a:ext cx="7560840" cy="259228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انتهت المحاضرة /مع تمنايتي لكم با التوفيق </a:t>
            </a:r>
          </a:p>
          <a:p>
            <a:pPr algn="ctr"/>
            <a:r>
              <a:rPr lang="ar-EG" smtClean="0"/>
              <a:t>الي اللقاء المحاضرة القادمة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4236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440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علاء</dc:creator>
  <cp:lastModifiedBy>علاء</cp:lastModifiedBy>
  <cp:revision>10</cp:revision>
  <dcterms:created xsi:type="dcterms:W3CDTF">2020-03-26T17:31:53Z</dcterms:created>
  <dcterms:modified xsi:type="dcterms:W3CDTF">2020-03-26T19:10:01Z</dcterms:modified>
</cp:coreProperties>
</file>