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1" r:id="rId1"/>
  </p:sldMasterIdLst>
  <p:notesMasterIdLst>
    <p:notesMasterId r:id="rId26"/>
  </p:notesMasterIdLst>
  <p:handoutMasterIdLst>
    <p:handoutMasterId r:id="rId27"/>
  </p:handoutMasterIdLst>
  <p:sldIdLst>
    <p:sldId id="257" r:id="rId2"/>
    <p:sldId id="258" r:id="rId3"/>
    <p:sldId id="306" r:id="rId4"/>
    <p:sldId id="307" r:id="rId5"/>
    <p:sldId id="259" r:id="rId6"/>
    <p:sldId id="260" r:id="rId7"/>
    <p:sldId id="261" r:id="rId8"/>
    <p:sldId id="262" r:id="rId9"/>
    <p:sldId id="263" r:id="rId10"/>
    <p:sldId id="295" r:id="rId11"/>
    <p:sldId id="297" r:id="rId12"/>
    <p:sldId id="311" r:id="rId13"/>
    <p:sldId id="298" r:id="rId14"/>
    <p:sldId id="299" r:id="rId15"/>
    <p:sldId id="264" r:id="rId16"/>
    <p:sldId id="294" r:id="rId17"/>
    <p:sldId id="300" r:id="rId18"/>
    <p:sldId id="324" r:id="rId19"/>
    <p:sldId id="301" r:id="rId20"/>
    <p:sldId id="303" r:id="rId21"/>
    <p:sldId id="304" r:id="rId22"/>
    <p:sldId id="265" r:id="rId23"/>
    <p:sldId id="266" r:id="rId24"/>
    <p:sldId id="302" r:id="rId25"/>
  </p:sldIdLst>
  <p:sldSz cx="9144000" cy="6858000" type="screen4x3"/>
  <p:notesSz cx="6858000" cy="9144000"/>
  <p:defaultTextStyle>
    <a:defPPr>
      <a:defRPr lang="en-US"/>
    </a:defPPr>
    <a:lvl1pPr algn="l" rtl="0" eaLnBrk="0" fontAlgn="base" hangingPunct="0">
      <a:spcBef>
        <a:spcPct val="0"/>
      </a:spcBef>
      <a:spcAft>
        <a:spcPct val="0"/>
      </a:spcAft>
      <a:defRPr sz="2000" kern="1200">
        <a:solidFill>
          <a:schemeClr val="tx1"/>
        </a:solidFill>
        <a:latin typeface="Arial Narrow" panose="020B0606020202030204" pitchFamily="34" charset="0"/>
        <a:ea typeface="+mn-ea"/>
        <a:cs typeface="+mn-cs"/>
      </a:defRPr>
    </a:lvl1pPr>
    <a:lvl2pPr marL="457200" algn="l" rtl="0" eaLnBrk="0" fontAlgn="base" hangingPunct="0">
      <a:spcBef>
        <a:spcPct val="0"/>
      </a:spcBef>
      <a:spcAft>
        <a:spcPct val="0"/>
      </a:spcAft>
      <a:defRPr sz="2000" kern="1200">
        <a:solidFill>
          <a:schemeClr val="tx1"/>
        </a:solidFill>
        <a:latin typeface="Arial Narrow" panose="020B0606020202030204" pitchFamily="34" charset="0"/>
        <a:ea typeface="+mn-ea"/>
        <a:cs typeface="+mn-cs"/>
      </a:defRPr>
    </a:lvl2pPr>
    <a:lvl3pPr marL="914400" algn="l" rtl="0" eaLnBrk="0" fontAlgn="base" hangingPunct="0">
      <a:spcBef>
        <a:spcPct val="0"/>
      </a:spcBef>
      <a:spcAft>
        <a:spcPct val="0"/>
      </a:spcAft>
      <a:defRPr sz="2000" kern="1200">
        <a:solidFill>
          <a:schemeClr val="tx1"/>
        </a:solidFill>
        <a:latin typeface="Arial Narrow" panose="020B0606020202030204" pitchFamily="34" charset="0"/>
        <a:ea typeface="+mn-ea"/>
        <a:cs typeface="+mn-cs"/>
      </a:defRPr>
    </a:lvl3pPr>
    <a:lvl4pPr marL="1371600" algn="l" rtl="0" eaLnBrk="0" fontAlgn="base" hangingPunct="0">
      <a:spcBef>
        <a:spcPct val="0"/>
      </a:spcBef>
      <a:spcAft>
        <a:spcPct val="0"/>
      </a:spcAft>
      <a:defRPr sz="2000" kern="1200">
        <a:solidFill>
          <a:schemeClr val="tx1"/>
        </a:solidFill>
        <a:latin typeface="Arial Narrow" panose="020B0606020202030204" pitchFamily="34" charset="0"/>
        <a:ea typeface="+mn-ea"/>
        <a:cs typeface="+mn-cs"/>
      </a:defRPr>
    </a:lvl4pPr>
    <a:lvl5pPr marL="1828800" algn="l" rtl="0" eaLnBrk="0" fontAlgn="base" hangingPunct="0">
      <a:spcBef>
        <a:spcPct val="0"/>
      </a:spcBef>
      <a:spcAft>
        <a:spcPct val="0"/>
      </a:spcAft>
      <a:defRPr sz="2000" kern="1200">
        <a:solidFill>
          <a:schemeClr val="tx1"/>
        </a:solidFill>
        <a:latin typeface="Arial Narrow" panose="020B0606020202030204" pitchFamily="34" charset="0"/>
        <a:ea typeface="+mn-ea"/>
        <a:cs typeface="+mn-cs"/>
      </a:defRPr>
    </a:lvl5pPr>
    <a:lvl6pPr marL="2286000" algn="l" defTabSz="914400" rtl="0" eaLnBrk="1" latinLnBrk="0" hangingPunct="1">
      <a:defRPr sz="2000" kern="1200">
        <a:solidFill>
          <a:schemeClr val="tx1"/>
        </a:solidFill>
        <a:latin typeface="Arial Narrow" panose="020B0606020202030204" pitchFamily="34" charset="0"/>
        <a:ea typeface="+mn-ea"/>
        <a:cs typeface="+mn-cs"/>
      </a:defRPr>
    </a:lvl6pPr>
    <a:lvl7pPr marL="2743200" algn="l" defTabSz="914400" rtl="0" eaLnBrk="1" latinLnBrk="0" hangingPunct="1">
      <a:defRPr sz="2000" kern="1200">
        <a:solidFill>
          <a:schemeClr val="tx1"/>
        </a:solidFill>
        <a:latin typeface="Arial Narrow" panose="020B0606020202030204" pitchFamily="34" charset="0"/>
        <a:ea typeface="+mn-ea"/>
        <a:cs typeface="+mn-cs"/>
      </a:defRPr>
    </a:lvl7pPr>
    <a:lvl8pPr marL="3200400" algn="l" defTabSz="914400" rtl="0" eaLnBrk="1" latinLnBrk="0" hangingPunct="1">
      <a:defRPr sz="2000" kern="1200">
        <a:solidFill>
          <a:schemeClr val="tx1"/>
        </a:solidFill>
        <a:latin typeface="Arial Narrow" panose="020B0606020202030204" pitchFamily="34" charset="0"/>
        <a:ea typeface="+mn-ea"/>
        <a:cs typeface="+mn-cs"/>
      </a:defRPr>
    </a:lvl8pPr>
    <a:lvl9pPr marL="3657600" algn="l" defTabSz="914400" rtl="0" eaLnBrk="1" latinLnBrk="0" hangingPunct="1">
      <a:defRPr sz="2000" kern="1200">
        <a:solidFill>
          <a:schemeClr val="tx1"/>
        </a:solidFill>
        <a:latin typeface="Arial Narrow" panose="020B0606020202030204" pitchFamily="34" charset="0"/>
        <a:ea typeface="+mn-ea"/>
        <a:cs typeface="+mn-cs"/>
      </a:defRPr>
    </a:lvl9pPr>
  </p:defaultTextStyle>
  <p:extLst>
    <p:ext uri="{EFAFB233-063F-42B5-8137-9DF3F51BA10A}">
      <p15:sldGuideLst xmlns:p15="http://schemas.microsoft.com/office/powerpoint/2012/main">
        <p15:guide id="1" orient="horz" pos="621">
          <p15:clr>
            <a:srgbClr val="A4A3A4"/>
          </p15:clr>
        </p15:guide>
        <p15:guide id="2" pos="27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bg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000000"/>
    <a:srgbClr val="414141"/>
    <a:srgbClr val="FF5008"/>
    <a:srgbClr val="9900FF"/>
    <a:srgbClr val="006699"/>
    <a:srgbClr val="5F5F5F"/>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6" d="100"/>
          <a:sy n="76" d="100"/>
        </p:scale>
        <p:origin x="1642" y="43"/>
      </p:cViewPr>
      <p:guideLst>
        <p:guide orient="horz" pos="621"/>
        <p:guide pos="274"/>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a:defRPr sz="1000" i="1"/>
            </a:lvl1pPr>
          </a:lstStyle>
          <a:p>
            <a:endParaRPr lang="en-US" altLang="en-US"/>
          </a:p>
        </p:txBody>
      </p:sp>
      <p:sp>
        <p:nvSpPr>
          <p:cNvPr id="3075"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algn="r">
              <a:defRPr sz="1000" i="1"/>
            </a:lvl1pPr>
          </a:lstStyle>
          <a:p>
            <a:endParaRPr lang="en-US" altLang="en-US"/>
          </a:p>
        </p:txBody>
      </p:sp>
      <p:sp>
        <p:nvSpPr>
          <p:cNvPr id="3076"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a:defRPr sz="1000" i="1"/>
            </a:lvl1pPr>
          </a:lstStyle>
          <a:p>
            <a:endParaRPr lang="en-US" altLang="en-US"/>
          </a:p>
        </p:txBody>
      </p:sp>
      <p:sp>
        <p:nvSpPr>
          <p:cNvPr id="3077"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algn="r">
              <a:defRPr sz="1000" i="1"/>
            </a:lvl1pPr>
          </a:lstStyle>
          <a:p>
            <a:fld id="{4B4CBD02-62A4-4F77-9609-F1EDF5164A6B}" type="slidenum">
              <a:rPr lang="en-US" altLang="en-US"/>
              <a:pPr/>
              <a:t>‹#›</a:t>
            </a:fld>
            <a:endParaRPr lang="en-US" altLang="en-US"/>
          </a:p>
        </p:txBody>
      </p:sp>
      <p:sp>
        <p:nvSpPr>
          <p:cNvPr id="3078" name="Rectangle 6"/>
          <p:cNvSpPr>
            <a:spLocks noChangeArrowheads="1"/>
          </p:cNvSpPr>
          <p:nvPr/>
        </p:nvSpPr>
        <p:spPr bwMode="auto">
          <a:xfrm>
            <a:off x="6380163" y="8748713"/>
            <a:ext cx="40957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nchor="ctr">
            <a:spAutoFit/>
          </a:bodyPr>
          <a:lstStyle/>
          <a:p>
            <a:pPr algn="r"/>
            <a:fld id="{FD0660DC-18DF-42FB-936B-8FA5EFFDB0CC}" type="slidenum">
              <a:rPr lang="en-US" altLang="en-US" sz="1400">
                <a:latin typeface="Book Antiqua" panose="02040602050305030304" pitchFamily="18" charset="0"/>
              </a:rPr>
              <a:pPr algn="r"/>
              <a:t>‹#›</a:t>
            </a:fld>
            <a:endParaRPr lang="en-US" altLang="en-US" sz="1400">
              <a:latin typeface="Book Antiqua" panose="02040602050305030304" pitchFamily="18" charset="0"/>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a:defRPr sz="1000" i="1">
                <a:latin typeface="Times New Roman" panose="02020603050405020304" pitchFamily="18" charset="0"/>
              </a:defRPr>
            </a:lvl1pPr>
          </a:lstStyle>
          <a:p>
            <a:endParaRPr lang="en-US" altLang="en-US"/>
          </a:p>
        </p:txBody>
      </p:sp>
      <p:sp>
        <p:nvSpPr>
          <p:cNvPr id="2051"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algn="r">
              <a:defRPr sz="1000" i="1">
                <a:latin typeface="Times New Roman" panose="02020603050405020304" pitchFamily="18" charset="0"/>
              </a:defRPr>
            </a:lvl1pPr>
          </a:lstStyle>
          <a:p>
            <a:endParaRPr lang="en-US" altLang="en-US"/>
          </a:p>
        </p:txBody>
      </p:sp>
      <p:sp>
        <p:nvSpPr>
          <p:cNvPr id="2052" name="Rectangle 4"/>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a:defRPr sz="1000" i="1">
                <a:latin typeface="Times New Roman" panose="02020603050405020304" pitchFamily="18" charset="0"/>
              </a:defRPr>
            </a:lvl1pPr>
          </a:lstStyle>
          <a:p>
            <a:endParaRPr lang="en-US" altLang="en-US"/>
          </a:p>
        </p:txBody>
      </p:sp>
      <p:sp>
        <p:nvSpPr>
          <p:cNvPr id="2053" name="Rectangle 5"/>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algn="r">
              <a:defRPr sz="1000" i="1">
                <a:latin typeface="Times New Roman" panose="02020603050405020304" pitchFamily="18" charset="0"/>
              </a:defRPr>
            </a:lvl1pPr>
          </a:lstStyle>
          <a:p>
            <a:fld id="{243BF21A-9020-4323-B0A4-49A6FB1EC182}" type="slidenum">
              <a:rPr lang="en-US" altLang="en-US"/>
              <a:pPr/>
              <a:t>‹#›</a:t>
            </a:fld>
            <a:endParaRPr lang="en-US" altLang="en-US"/>
          </a:p>
        </p:txBody>
      </p:sp>
      <p:sp>
        <p:nvSpPr>
          <p:cNvPr id="2054" name="Rectangle 6"/>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altLang="en-US"/>
              <a:t>Click to edit Master notes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055" name="Rectangle 7"/>
          <p:cNvSpPr>
            <a:spLocks noGrp="1" noRot="1" noChangeAspect="1" noChangeArrowheads="1" noTextEdit="1"/>
          </p:cNvSpPr>
          <p:nvPr>
            <p:ph type="sldImg" idx="2"/>
          </p:nvPr>
        </p:nvSpPr>
        <p:spPr bwMode="auto">
          <a:xfrm>
            <a:off x="1149350" y="692150"/>
            <a:ext cx="4559300" cy="3416300"/>
          </a:xfrm>
          <a:prstGeom prst="rect">
            <a:avLst/>
          </a:prstGeom>
          <a:noFill/>
          <a:ln w="127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56" name="Rectangle 8"/>
          <p:cNvSpPr>
            <a:spLocks noChangeArrowheads="1"/>
          </p:cNvSpPr>
          <p:nvPr/>
        </p:nvSpPr>
        <p:spPr bwMode="auto">
          <a:xfrm>
            <a:off x="6380163" y="8748713"/>
            <a:ext cx="40957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nchor="ctr">
            <a:spAutoFit/>
          </a:bodyPr>
          <a:lstStyle/>
          <a:p>
            <a:pPr algn="r"/>
            <a:fld id="{E51EC880-66BD-4C66-B69A-D968AE12075E}" type="slidenum">
              <a:rPr lang="en-US" altLang="en-US" sz="1400">
                <a:latin typeface="Book Antiqua" panose="02040602050305030304" pitchFamily="18" charset="0"/>
              </a:rPr>
              <a:pPr algn="r"/>
              <a:t>‹#›</a:t>
            </a:fld>
            <a:endParaRPr lang="en-US" altLang="en-US" sz="1400">
              <a:latin typeface="Book Antiqua" panose="02040602050305030304" pitchFamily="18" charset="0"/>
            </a:endParaRP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Book Antiqua" panose="0204060205030503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Book Antiqua" panose="0204060205030503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Book Antiqua" panose="0204060205030503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Book Antiqua" panose="0204060205030503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Book Antiqua" panose="0204060205030503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F2F020FB-EF05-4A20-A823-D327DE374074}" type="slidenum">
              <a:rPr lang="en-US" altLang="en-US"/>
              <a:pPr/>
              <a:t>1</a:t>
            </a:fld>
            <a:endParaRPr lang="en-US" altLang="en-US"/>
          </a:p>
        </p:txBody>
      </p:sp>
      <p:sp>
        <p:nvSpPr>
          <p:cNvPr id="7170" name="Rectangle 2"/>
          <p:cNvSpPr>
            <a:spLocks noGrp="1" noRot="1" noChangeAspect="1" noChangeArrowheads="1" noTextEdit="1"/>
          </p:cNvSpPr>
          <p:nvPr>
            <p:ph type="sldImg"/>
          </p:nvPr>
        </p:nvSpPr>
        <p:spPr>
          <a:xfrm>
            <a:off x="1150938" y="692150"/>
            <a:ext cx="4556125" cy="3416300"/>
          </a:xfrm>
          <a:ln cap="flat"/>
        </p:spPr>
      </p:sp>
      <p:sp>
        <p:nvSpPr>
          <p:cNvPr id="7171" name="Rectangle 3"/>
          <p:cNvSpPr>
            <a:spLocks noGrp="1" noChangeArrowheads="1"/>
          </p:cNvSpPr>
          <p:nvPr>
            <p:ph type="body" idx="1"/>
          </p:nvPr>
        </p:nvSpPr>
        <p:spPr>
          <a:ln/>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83147424-0FDC-422C-BC40-0242B3398AB5}" type="slidenum">
              <a:rPr lang="en-US" altLang="en-US"/>
              <a:pPr/>
              <a:t>10</a:t>
            </a:fld>
            <a:endParaRPr lang="en-US" altLang="en-US"/>
          </a:p>
        </p:txBody>
      </p:sp>
      <p:sp>
        <p:nvSpPr>
          <p:cNvPr id="21506" name="Rectangle 2"/>
          <p:cNvSpPr>
            <a:spLocks noGrp="1" noRot="1" noChangeAspect="1" noChangeArrowheads="1" noTextEdit="1"/>
          </p:cNvSpPr>
          <p:nvPr>
            <p:ph type="sldImg"/>
          </p:nvPr>
        </p:nvSpPr>
        <p:spPr>
          <a:xfrm>
            <a:off x="1150938" y="692150"/>
            <a:ext cx="4556125" cy="3416300"/>
          </a:xfrm>
          <a:ln cap="flat"/>
        </p:spPr>
      </p:sp>
      <p:sp>
        <p:nvSpPr>
          <p:cNvPr id="21507" name="Rectangle 3"/>
          <p:cNvSpPr>
            <a:spLocks noGrp="1" noChangeArrowheads="1"/>
          </p:cNvSpPr>
          <p:nvPr>
            <p:ph type="body" idx="1"/>
          </p:nvPr>
        </p:nvSpPr>
        <p:spPr>
          <a:ln/>
        </p:spPr>
        <p:txBody>
          <a:bodyPr/>
          <a:lstStyle/>
          <a:p>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9ADB355C-BFF8-4A22-82DE-72AC287CB855}" type="slidenum">
              <a:rPr lang="en-US" altLang="en-US"/>
              <a:pPr/>
              <a:t>11</a:t>
            </a:fld>
            <a:endParaRPr lang="en-US" altLang="en-US"/>
          </a:p>
        </p:txBody>
      </p:sp>
      <p:sp>
        <p:nvSpPr>
          <p:cNvPr id="25602" name="Rectangle 2"/>
          <p:cNvSpPr>
            <a:spLocks noGrp="1" noRot="1" noChangeAspect="1" noChangeArrowheads="1" noTextEdit="1"/>
          </p:cNvSpPr>
          <p:nvPr>
            <p:ph type="sldImg"/>
          </p:nvPr>
        </p:nvSpPr>
        <p:spPr>
          <a:xfrm>
            <a:off x="1150938" y="692150"/>
            <a:ext cx="4556125" cy="3416300"/>
          </a:xfrm>
          <a:ln cap="flat"/>
        </p:spPr>
      </p:sp>
      <p:sp>
        <p:nvSpPr>
          <p:cNvPr id="25603" name="Rectangle 3"/>
          <p:cNvSpPr>
            <a:spLocks noGrp="1" noChangeArrowheads="1"/>
          </p:cNvSpPr>
          <p:nvPr>
            <p:ph type="body" idx="1"/>
          </p:nvPr>
        </p:nvSpPr>
        <p:spPr>
          <a:ln/>
        </p:spPr>
        <p:txBody>
          <a:bodyPr/>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1B092A31-D007-4AE8-9A33-2F2934347412}" type="slidenum">
              <a:rPr lang="en-US" altLang="en-US"/>
              <a:pPr/>
              <a:t>12</a:t>
            </a:fld>
            <a:endParaRPr lang="en-US" altLang="en-US"/>
          </a:p>
        </p:txBody>
      </p:sp>
      <p:sp>
        <p:nvSpPr>
          <p:cNvPr id="105474" name="Rectangle 2"/>
          <p:cNvSpPr>
            <a:spLocks noGrp="1" noRot="1" noChangeAspect="1" noChangeArrowheads="1" noTextEdit="1"/>
          </p:cNvSpPr>
          <p:nvPr>
            <p:ph type="sldImg"/>
          </p:nvPr>
        </p:nvSpPr>
        <p:spPr>
          <a:xfrm>
            <a:off x="1150938" y="692150"/>
            <a:ext cx="4556125" cy="3416300"/>
          </a:xfrm>
          <a:ln/>
        </p:spPr>
      </p:sp>
      <p:sp>
        <p:nvSpPr>
          <p:cNvPr id="1054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EA5BED29-0402-4560-A6D7-BF81115755C8}" type="slidenum">
              <a:rPr lang="en-US" altLang="en-US"/>
              <a:pPr/>
              <a:t>13</a:t>
            </a:fld>
            <a:endParaRPr lang="en-US" altLang="en-US"/>
          </a:p>
        </p:txBody>
      </p:sp>
      <p:sp>
        <p:nvSpPr>
          <p:cNvPr id="27650" name="Rectangle 2"/>
          <p:cNvSpPr>
            <a:spLocks noGrp="1" noRot="1" noChangeAspect="1" noChangeArrowheads="1" noTextEdit="1"/>
          </p:cNvSpPr>
          <p:nvPr>
            <p:ph type="sldImg"/>
          </p:nvPr>
        </p:nvSpPr>
        <p:spPr>
          <a:xfrm>
            <a:off x="1150938" y="692150"/>
            <a:ext cx="4556125" cy="3416300"/>
          </a:xfrm>
          <a:ln cap="flat"/>
        </p:spPr>
      </p:sp>
      <p:sp>
        <p:nvSpPr>
          <p:cNvPr id="27651" name="Rectangle 3"/>
          <p:cNvSpPr>
            <a:spLocks noGrp="1" noChangeArrowheads="1"/>
          </p:cNvSpPr>
          <p:nvPr>
            <p:ph type="body" idx="1"/>
          </p:nvPr>
        </p:nvSpPr>
        <p:spPr>
          <a:ln/>
        </p:spPr>
        <p:txBody>
          <a:bodyPr/>
          <a:lstStyle/>
          <a:p>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D0F2931A-8D57-4043-AAC6-0B990E309B0B}" type="slidenum">
              <a:rPr lang="en-US" altLang="en-US"/>
              <a:pPr/>
              <a:t>14</a:t>
            </a:fld>
            <a:endParaRPr lang="en-US" altLang="en-US"/>
          </a:p>
        </p:txBody>
      </p:sp>
      <p:sp>
        <p:nvSpPr>
          <p:cNvPr id="29698" name="Rectangle 2"/>
          <p:cNvSpPr>
            <a:spLocks noGrp="1" noRot="1" noChangeAspect="1" noChangeArrowheads="1" noTextEdit="1"/>
          </p:cNvSpPr>
          <p:nvPr>
            <p:ph type="sldImg"/>
          </p:nvPr>
        </p:nvSpPr>
        <p:spPr>
          <a:xfrm>
            <a:off x="1150938" y="692150"/>
            <a:ext cx="4556125" cy="3416300"/>
          </a:xfrm>
          <a:ln cap="flat"/>
        </p:spPr>
      </p:sp>
      <p:sp>
        <p:nvSpPr>
          <p:cNvPr id="29699" name="Rectangle 3"/>
          <p:cNvSpPr>
            <a:spLocks noGrp="1" noChangeArrowheads="1"/>
          </p:cNvSpPr>
          <p:nvPr>
            <p:ph type="body" idx="1"/>
          </p:nvPr>
        </p:nvSpPr>
        <p:spPr>
          <a:ln/>
        </p:spPr>
        <p:txBody>
          <a:bodyPr/>
          <a:lstStyle/>
          <a:p>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F1974997-F725-4B22-B416-6FBFB1FDFBE2}" type="slidenum">
              <a:rPr lang="en-US" altLang="en-US"/>
              <a:pPr/>
              <a:t>15</a:t>
            </a:fld>
            <a:endParaRPr lang="en-US" altLang="en-US"/>
          </a:p>
        </p:txBody>
      </p:sp>
      <p:sp>
        <p:nvSpPr>
          <p:cNvPr id="31746" name="Rectangle 2"/>
          <p:cNvSpPr>
            <a:spLocks noGrp="1" noRot="1" noChangeAspect="1" noChangeArrowheads="1" noTextEdit="1"/>
          </p:cNvSpPr>
          <p:nvPr>
            <p:ph type="sldImg"/>
          </p:nvPr>
        </p:nvSpPr>
        <p:spPr>
          <a:xfrm>
            <a:off x="1150938" y="692150"/>
            <a:ext cx="4556125" cy="3416300"/>
          </a:xfrm>
          <a:ln cap="flat"/>
        </p:spPr>
      </p:sp>
      <p:sp>
        <p:nvSpPr>
          <p:cNvPr id="31747" name="Rectangle 3"/>
          <p:cNvSpPr>
            <a:spLocks noGrp="1" noChangeArrowheads="1"/>
          </p:cNvSpPr>
          <p:nvPr>
            <p:ph type="body" idx="1"/>
          </p:nvPr>
        </p:nvSpPr>
        <p:spPr>
          <a:ln/>
        </p:spPr>
        <p:txBody>
          <a:bodyPr/>
          <a:lstStyle/>
          <a:p>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B2AA43DF-E33E-4A73-A316-28D915A2A4B2}" type="slidenum">
              <a:rPr lang="en-US" altLang="en-US"/>
              <a:pPr/>
              <a:t>16</a:t>
            </a:fld>
            <a:endParaRPr lang="en-US" altLang="en-US"/>
          </a:p>
        </p:txBody>
      </p:sp>
      <p:sp>
        <p:nvSpPr>
          <p:cNvPr id="33794" name="Rectangle 2"/>
          <p:cNvSpPr>
            <a:spLocks noGrp="1" noRot="1" noChangeAspect="1" noChangeArrowheads="1" noTextEdit="1"/>
          </p:cNvSpPr>
          <p:nvPr>
            <p:ph type="sldImg"/>
          </p:nvPr>
        </p:nvSpPr>
        <p:spPr>
          <a:xfrm>
            <a:off x="1150938" y="692150"/>
            <a:ext cx="4556125" cy="3416300"/>
          </a:xfrm>
          <a:ln cap="flat"/>
        </p:spPr>
      </p:sp>
      <p:sp>
        <p:nvSpPr>
          <p:cNvPr id="33795" name="Rectangle 3"/>
          <p:cNvSpPr>
            <a:spLocks noGrp="1" noChangeArrowheads="1"/>
          </p:cNvSpPr>
          <p:nvPr>
            <p:ph type="body" idx="1"/>
          </p:nvPr>
        </p:nvSpPr>
        <p:spPr>
          <a:ln/>
        </p:spPr>
        <p:txBody>
          <a:bodyPr/>
          <a:lstStyle/>
          <a:p>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44B1C8BC-9EB9-4544-9ACB-051C1B83D50E}" type="slidenum">
              <a:rPr lang="en-US" altLang="en-US"/>
              <a:pPr/>
              <a:t>17</a:t>
            </a:fld>
            <a:endParaRPr lang="en-US" altLang="en-US"/>
          </a:p>
        </p:txBody>
      </p:sp>
      <p:sp>
        <p:nvSpPr>
          <p:cNvPr id="35842" name="Rectangle 2"/>
          <p:cNvSpPr>
            <a:spLocks noGrp="1" noRot="1" noChangeAspect="1" noChangeArrowheads="1" noTextEdit="1"/>
          </p:cNvSpPr>
          <p:nvPr>
            <p:ph type="sldImg"/>
          </p:nvPr>
        </p:nvSpPr>
        <p:spPr>
          <a:xfrm>
            <a:off x="1150938" y="692150"/>
            <a:ext cx="4556125" cy="3416300"/>
          </a:xfrm>
          <a:ln cap="flat"/>
        </p:spPr>
      </p:sp>
      <p:sp>
        <p:nvSpPr>
          <p:cNvPr id="35843" name="Rectangle 3"/>
          <p:cNvSpPr>
            <a:spLocks noGrp="1" noChangeArrowheads="1"/>
          </p:cNvSpPr>
          <p:nvPr>
            <p:ph type="body" idx="1"/>
          </p:nvPr>
        </p:nvSpPr>
        <p:spPr>
          <a:ln/>
        </p:spPr>
        <p:txBody>
          <a:bodyPr/>
          <a:lstStyle/>
          <a:p>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0176295D-A1AE-4F90-AFB0-C4F582DB6A64}" type="slidenum">
              <a:rPr lang="en-US" altLang="en-US"/>
              <a:pPr/>
              <a:t>18</a:t>
            </a:fld>
            <a:endParaRPr lang="en-US" altLang="en-US"/>
          </a:p>
        </p:txBody>
      </p:sp>
      <p:sp>
        <p:nvSpPr>
          <p:cNvPr id="119810" name="Rectangle 2"/>
          <p:cNvSpPr>
            <a:spLocks noGrp="1" noRot="1" noChangeAspect="1" noChangeArrowheads="1" noTextEdit="1"/>
          </p:cNvSpPr>
          <p:nvPr>
            <p:ph type="sldImg"/>
          </p:nvPr>
        </p:nvSpPr>
        <p:spPr>
          <a:xfrm>
            <a:off x="1150938" y="692150"/>
            <a:ext cx="4556125" cy="3416300"/>
          </a:xfrm>
          <a:ln/>
        </p:spPr>
      </p:sp>
      <p:sp>
        <p:nvSpPr>
          <p:cNvPr id="1198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1828F597-E2C9-45DF-9B3A-526EC70A3AFB}" type="slidenum">
              <a:rPr lang="en-US" altLang="en-US"/>
              <a:pPr/>
              <a:t>19</a:t>
            </a:fld>
            <a:endParaRPr lang="en-US" altLang="en-US"/>
          </a:p>
        </p:txBody>
      </p:sp>
      <p:sp>
        <p:nvSpPr>
          <p:cNvPr id="37890" name="Rectangle 2"/>
          <p:cNvSpPr>
            <a:spLocks noGrp="1" noRot="1" noChangeAspect="1" noChangeArrowheads="1" noTextEdit="1"/>
          </p:cNvSpPr>
          <p:nvPr>
            <p:ph type="sldImg"/>
          </p:nvPr>
        </p:nvSpPr>
        <p:spPr>
          <a:xfrm>
            <a:off x="1150938" y="692150"/>
            <a:ext cx="4556125" cy="3416300"/>
          </a:xfrm>
          <a:ln cap="flat"/>
        </p:spPr>
      </p:sp>
      <p:sp>
        <p:nvSpPr>
          <p:cNvPr id="37891" name="Rectangle 3"/>
          <p:cNvSpPr>
            <a:spLocks noGrp="1" noChangeArrowheads="1"/>
          </p:cNvSpPr>
          <p:nvPr>
            <p:ph type="body" idx="1"/>
          </p:nvPr>
        </p:nvSpPr>
        <p:spPr>
          <a:ln/>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05523382-C890-4A7D-9704-D94EC4360E34}" type="slidenum">
              <a:rPr lang="en-US" altLang="en-US"/>
              <a:pPr/>
              <a:t>2</a:t>
            </a:fld>
            <a:endParaRPr lang="en-US" altLang="en-US"/>
          </a:p>
        </p:txBody>
      </p:sp>
      <p:sp>
        <p:nvSpPr>
          <p:cNvPr id="9218" name="Rectangle 2"/>
          <p:cNvSpPr>
            <a:spLocks noGrp="1" noRot="1" noChangeAspect="1" noChangeArrowheads="1" noTextEdit="1"/>
          </p:cNvSpPr>
          <p:nvPr>
            <p:ph type="sldImg"/>
          </p:nvPr>
        </p:nvSpPr>
        <p:spPr>
          <a:xfrm>
            <a:off x="1150938" y="692150"/>
            <a:ext cx="4556125" cy="3416300"/>
          </a:xfrm>
          <a:ln cap="flat"/>
        </p:spPr>
      </p:sp>
      <p:sp>
        <p:nvSpPr>
          <p:cNvPr id="9219" name="Rectangle 3"/>
          <p:cNvSpPr>
            <a:spLocks noGrp="1" noChangeArrowheads="1"/>
          </p:cNvSpPr>
          <p:nvPr>
            <p:ph type="body" idx="1"/>
          </p:nvPr>
        </p:nvSpPr>
        <p:spPr>
          <a:ln/>
        </p:spPr>
        <p:txBody>
          <a:bodyPr/>
          <a:lstStyle/>
          <a:p>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F19A7AD5-A773-469F-9225-D61511982C9F}" type="slidenum">
              <a:rPr lang="en-US" altLang="en-US"/>
              <a:pPr/>
              <a:t>20</a:t>
            </a:fld>
            <a:endParaRPr lang="en-US" altLang="en-US"/>
          </a:p>
        </p:txBody>
      </p:sp>
      <p:sp>
        <p:nvSpPr>
          <p:cNvPr id="39938" name="Rectangle 2"/>
          <p:cNvSpPr>
            <a:spLocks noGrp="1" noRot="1" noChangeAspect="1" noChangeArrowheads="1" noTextEdit="1"/>
          </p:cNvSpPr>
          <p:nvPr>
            <p:ph type="sldImg"/>
          </p:nvPr>
        </p:nvSpPr>
        <p:spPr>
          <a:xfrm>
            <a:off x="1150938" y="692150"/>
            <a:ext cx="4556125" cy="3416300"/>
          </a:xfrm>
          <a:ln cap="flat"/>
        </p:spPr>
      </p:sp>
      <p:sp>
        <p:nvSpPr>
          <p:cNvPr id="39939" name="Rectangle 3"/>
          <p:cNvSpPr>
            <a:spLocks noGrp="1" noChangeArrowheads="1"/>
          </p:cNvSpPr>
          <p:nvPr>
            <p:ph type="body" idx="1"/>
          </p:nvPr>
        </p:nvSpPr>
        <p:spPr>
          <a:ln/>
        </p:spPr>
        <p:txBody>
          <a:bodyPr/>
          <a:lstStyle/>
          <a:p>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9E82D71B-3710-464A-AE7C-763AA3C037D2}" type="slidenum">
              <a:rPr lang="en-US" altLang="en-US"/>
              <a:pPr/>
              <a:t>21</a:t>
            </a:fld>
            <a:endParaRPr lang="en-US" altLang="en-US"/>
          </a:p>
        </p:txBody>
      </p:sp>
      <p:sp>
        <p:nvSpPr>
          <p:cNvPr id="41986" name="Rectangle 2"/>
          <p:cNvSpPr>
            <a:spLocks noGrp="1" noRot="1" noChangeAspect="1" noChangeArrowheads="1" noTextEdit="1"/>
          </p:cNvSpPr>
          <p:nvPr>
            <p:ph type="sldImg"/>
          </p:nvPr>
        </p:nvSpPr>
        <p:spPr>
          <a:xfrm>
            <a:off x="1150938" y="692150"/>
            <a:ext cx="4556125" cy="3416300"/>
          </a:xfrm>
          <a:ln cap="flat"/>
        </p:spPr>
      </p:sp>
      <p:sp>
        <p:nvSpPr>
          <p:cNvPr id="41987" name="Rectangle 3"/>
          <p:cNvSpPr>
            <a:spLocks noGrp="1" noChangeArrowheads="1"/>
          </p:cNvSpPr>
          <p:nvPr>
            <p:ph type="body" idx="1"/>
          </p:nvPr>
        </p:nvSpPr>
        <p:spPr>
          <a:ln/>
        </p:spPr>
        <p:txBody>
          <a:bodyPr/>
          <a:lstStyle/>
          <a:p>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42D3AF54-385B-4F0E-ABFB-D0E20B26B568}" type="slidenum">
              <a:rPr lang="en-US" altLang="en-US"/>
              <a:pPr/>
              <a:t>22</a:t>
            </a:fld>
            <a:endParaRPr lang="en-US" altLang="en-US"/>
          </a:p>
        </p:txBody>
      </p:sp>
      <p:sp>
        <p:nvSpPr>
          <p:cNvPr id="44034" name="Rectangle 2"/>
          <p:cNvSpPr>
            <a:spLocks noGrp="1" noRot="1" noChangeAspect="1" noChangeArrowheads="1" noTextEdit="1"/>
          </p:cNvSpPr>
          <p:nvPr>
            <p:ph type="sldImg"/>
          </p:nvPr>
        </p:nvSpPr>
        <p:spPr>
          <a:xfrm>
            <a:off x="1150938" y="692150"/>
            <a:ext cx="4556125" cy="3416300"/>
          </a:xfrm>
          <a:ln cap="flat"/>
        </p:spPr>
      </p:sp>
      <p:sp>
        <p:nvSpPr>
          <p:cNvPr id="44035" name="Rectangle 3"/>
          <p:cNvSpPr>
            <a:spLocks noGrp="1" noChangeArrowheads="1"/>
          </p:cNvSpPr>
          <p:nvPr>
            <p:ph type="body" idx="1"/>
          </p:nvPr>
        </p:nvSpPr>
        <p:spPr>
          <a:ln/>
        </p:spPr>
        <p:txBody>
          <a:bodyPr/>
          <a:lstStyle/>
          <a:p>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1F70DE6B-885A-4C71-A32E-B142030B0B0B}" type="slidenum">
              <a:rPr lang="en-US" altLang="en-US"/>
              <a:pPr/>
              <a:t>23</a:t>
            </a:fld>
            <a:endParaRPr lang="en-US" altLang="en-US"/>
          </a:p>
        </p:txBody>
      </p:sp>
      <p:sp>
        <p:nvSpPr>
          <p:cNvPr id="46082" name="Rectangle 2"/>
          <p:cNvSpPr>
            <a:spLocks noGrp="1" noRot="1" noChangeAspect="1" noChangeArrowheads="1" noTextEdit="1"/>
          </p:cNvSpPr>
          <p:nvPr>
            <p:ph type="sldImg"/>
          </p:nvPr>
        </p:nvSpPr>
        <p:spPr>
          <a:xfrm>
            <a:off x="1150938" y="692150"/>
            <a:ext cx="4556125" cy="3416300"/>
          </a:xfrm>
          <a:ln cap="flat"/>
        </p:spPr>
      </p:sp>
      <p:sp>
        <p:nvSpPr>
          <p:cNvPr id="46083" name="Rectangle 3"/>
          <p:cNvSpPr>
            <a:spLocks noGrp="1" noChangeArrowheads="1"/>
          </p:cNvSpPr>
          <p:nvPr>
            <p:ph type="body" idx="1"/>
          </p:nvPr>
        </p:nvSpPr>
        <p:spPr>
          <a:ln/>
        </p:spPr>
        <p:txBody>
          <a:bodyPr/>
          <a:lstStyle/>
          <a:p>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17959A16-557A-4E97-8D46-83E1F4D808EE}" type="slidenum">
              <a:rPr lang="en-US" altLang="en-US"/>
              <a:pPr/>
              <a:t>24</a:t>
            </a:fld>
            <a:endParaRPr lang="en-US" altLang="en-US"/>
          </a:p>
        </p:txBody>
      </p:sp>
      <p:sp>
        <p:nvSpPr>
          <p:cNvPr id="48130" name="Rectangle 2"/>
          <p:cNvSpPr>
            <a:spLocks noGrp="1" noRot="1" noChangeAspect="1" noChangeArrowheads="1" noTextEdit="1"/>
          </p:cNvSpPr>
          <p:nvPr>
            <p:ph type="sldImg"/>
          </p:nvPr>
        </p:nvSpPr>
        <p:spPr>
          <a:xfrm>
            <a:off x="1150938" y="692150"/>
            <a:ext cx="4556125" cy="3416300"/>
          </a:xfrm>
          <a:ln cap="flat"/>
        </p:spPr>
      </p:sp>
      <p:sp>
        <p:nvSpPr>
          <p:cNvPr id="48131" name="Rectangle 3"/>
          <p:cNvSpPr>
            <a:spLocks noGrp="1" noChangeArrowheads="1"/>
          </p:cNvSpPr>
          <p:nvPr>
            <p:ph type="body" idx="1"/>
          </p:nvPr>
        </p:nvSpPr>
        <p:spPr>
          <a:ln/>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463E1B45-3585-4284-BEDB-BC3DDD236367}" type="slidenum">
              <a:rPr lang="en-US" altLang="en-US"/>
              <a:pPr/>
              <a:t>3</a:t>
            </a:fld>
            <a:endParaRPr lang="en-US" altLang="en-US"/>
          </a:p>
        </p:txBody>
      </p:sp>
      <p:sp>
        <p:nvSpPr>
          <p:cNvPr id="81922" name="Rectangle 2"/>
          <p:cNvSpPr>
            <a:spLocks noGrp="1" noRot="1" noChangeAspect="1" noChangeArrowheads="1" noTextEdit="1"/>
          </p:cNvSpPr>
          <p:nvPr>
            <p:ph type="sldImg"/>
          </p:nvPr>
        </p:nvSpPr>
        <p:spPr>
          <a:xfrm>
            <a:off x="1150938" y="692150"/>
            <a:ext cx="4556125" cy="3416300"/>
          </a:xfrm>
          <a:ln/>
        </p:spPr>
      </p:sp>
      <p:sp>
        <p:nvSpPr>
          <p:cNvPr id="819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AA5E5FE5-C348-441C-8692-4236338268AF}" type="slidenum">
              <a:rPr lang="en-US" altLang="en-US"/>
              <a:pPr/>
              <a:t>4</a:t>
            </a:fld>
            <a:endParaRPr lang="en-US" altLang="en-US"/>
          </a:p>
        </p:txBody>
      </p:sp>
      <p:sp>
        <p:nvSpPr>
          <p:cNvPr id="82946" name="Rectangle 2"/>
          <p:cNvSpPr>
            <a:spLocks noGrp="1" noRot="1" noChangeAspect="1" noChangeArrowheads="1" noTextEdit="1"/>
          </p:cNvSpPr>
          <p:nvPr>
            <p:ph type="sldImg"/>
          </p:nvPr>
        </p:nvSpPr>
        <p:spPr>
          <a:xfrm>
            <a:off x="1150938" y="692150"/>
            <a:ext cx="4556125" cy="3416300"/>
          </a:xfrm>
          <a:ln/>
        </p:spPr>
      </p:sp>
      <p:sp>
        <p:nvSpPr>
          <p:cNvPr id="829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26F98D26-D982-4AF3-8B47-6655BA55CBDF}" type="slidenum">
              <a:rPr lang="en-US" altLang="en-US"/>
              <a:pPr/>
              <a:t>5</a:t>
            </a:fld>
            <a:endParaRPr lang="en-US" altLang="en-US"/>
          </a:p>
        </p:txBody>
      </p:sp>
      <p:sp>
        <p:nvSpPr>
          <p:cNvPr id="11266" name="Rectangle 2"/>
          <p:cNvSpPr>
            <a:spLocks noGrp="1" noRot="1" noChangeAspect="1" noChangeArrowheads="1" noTextEdit="1"/>
          </p:cNvSpPr>
          <p:nvPr>
            <p:ph type="sldImg"/>
          </p:nvPr>
        </p:nvSpPr>
        <p:spPr>
          <a:xfrm>
            <a:off x="1150938" y="692150"/>
            <a:ext cx="4556125" cy="3416300"/>
          </a:xfrm>
          <a:ln cap="flat"/>
        </p:spPr>
      </p:sp>
      <p:sp>
        <p:nvSpPr>
          <p:cNvPr id="11267" name="Rectangle 3"/>
          <p:cNvSpPr>
            <a:spLocks noGrp="1" noChangeArrowheads="1"/>
          </p:cNvSpPr>
          <p:nvPr>
            <p:ph type="body" idx="1"/>
          </p:nvPr>
        </p:nvSpPr>
        <p:spPr>
          <a:ln/>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BA36CF08-C7E3-46FD-A811-0DE76AAFB283}" type="slidenum">
              <a:rPr lang="en-US" altLang="en-US"/>
              <a:pPr/>
              <a:t>6</a:t>
            </a:fld>
            <a:endParaRPr lang="en-US" altLang="en-US"/>
          </a:p>
        </p:txBody>
      </p:sp>
      <p:sp>
        <p:nvSpPr>
          <p:cNvPr id="13314" name="Rectangle 2"/>
          <p:cNvSpPr>
            <a:spLocks noGrp="1" noRot="1" noChangeAspect="1" noChangeArrowheads="1" noTextEdit="1"/>
          </p:cNvSpPr>
          <p:nvPr>
            <p:ph type="sldImg"/>
          </p:nvPr>
        </p:nvSpPr>
        <p:spPr>
          <a:xfrm>
            <a:off x="1150938" y="692150"/>
            <a:ext cx="4556125" cy="3416300"/>
          </a:xfrm>
          <a:ln cap="flat"/>
        </p:spPr>
      </p:sp>
      <p:sp>
        <p:nvSpPr>
          <p:cNvPr id="13315" name="Rectangle 3"/>
          <p:cNvSpPr>
            <a:spLocks noGrp="1" noChangeArrowheads="1"/>
          </p:cNvSpPr>
          <p:nvPr>
            <p:ph type="body" idx="1"/>
          </p:nvPr>
        </p:nvSpPr>
        <p:spPr>
          <a:ln/>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B87D4886-5E60-40E2-8660-FC80B6502C80}" type="slidenum">
              <a:rPr lang="en-US" altLang="en-US"/>
              <a:pPr/>
              <a:t>7</a:t>
            </a:fld>
            <a:endParaRPr lang="en-US" altLang="en-US"/>
          </a:p>
        </p:txBody>
      </p:sp>
      <p:sp>
        <p:nvSpPr>
          <p:cNvPr id="15362" name="Rectangle 2"/>
          <p:cNvSpPr>
            <a:spLocks noGrp="1" noRot="1" noChangeAspect="1" noChangeArrowheads="1" noTextEdit="1"/>
          </p:cNvSpPr>
          <p:nvPr>
            <p:ph type="sldImg"/>
          </p:nvPr>
        </p:nvSpPr>
        <p:spPr>
          <a:xfrm>
            <a:off x="1150938" y="692150"/>
            <a:ext cx="4556125" cy="3416300"/>
          </a:xfrm>
          <a:ln cap="flat"/>
        </p:spPr>
      </p:sp>
      <p:sp>
        <p:nvSpPr>
          <p:cNvPr id="15363" name="Rectangle 3"/>
          <p:cNvSpPr>
            <a:spLocks noGrp="1" noChangeArrowheads="1"/>
          </p:cNvSpPr>
          <p:nvPr>
            <p:ph type="body" idx="1"/>
          </p:nvPr>
        </p:nvSpPr>
        <p:spPr>
          <a:ln/>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D56B19D0-AF64-4A4F-A01E-A95E35FE2900}" type="slidenum">
              <a:rPr lang="en-US" altLang="en-US"/>
              <a:pPr/>
              <a:t>8</a:t>
            </a:fld>
            <a:endParaRPr lang="en-US" altLang="en-US"/>
          </a:p>
        </p:txBody>
      </p:sp>
      <p:sp>
        <p:nvSpPr>
          <p:cNvPr id="17410" name="Rectangle 2"/>
          <p:cNvSpPr>
            <a:spLocks noGrp="1" noRot="1" noChangeAspect="1" noChangeArrowheads="1" noTextEdit="1"/>
          </p:cNvSpPr>
          <p:nvPr>
            <p:ph type="sldImg"/>
          </p:nvPr>
        </p:nvSpPr>
        <p:spPr>
          <a:xfrm>
            <a:off x="1150938" y="692150"/>
            <a:ext cx="4556125" cy="3416300"/>
          </a:xfrm>
          <a:ln cap="flat"/>
        </p:spPr>
      </p:sp>
      <p:sp>
        <p:nvSpPr>
          <p:cNvPr id="17411" name="Rectangle 3"/>
          <p:cNvSpPr>
            <a:spLocks noGrp="1" noChangeArrowheads="1"/>
          </p:cNvSpPr>
          <p:nvPr>
            <p:ph type="body" idx="1"/>
          </p:nvPr>
        </p:nvSpPr>
        <p:spPr>
          <a:ln/>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6D4828AE-5D1E-4BE2-BA8A-0FE098014A53}" type="slidenum">
              <a:rPr lang="en-US" altLang="en-US"/>
              <a:pPr/>
              <a:t>9</a:t>
            </a:fld>
            <a:endParaRPr lang="en-US" altLang="en-US"/>
          </a:p>
        </p:txBody>
      </p:sp>
      <p:sp>
        <p:nvSpPr>
          <p:cNvPr id="19458" name="Rectangle 2"/>
          <p:cNvSpPr>
            <a:spLocks noGrp="1" noRot="1" noChangeAspect="1" noChangeArrowheads="1" noTextEdit="1"/>
          </p:cNvSpPr>
          <p:nvPr>
            <p:ph type="sldImg"/>
          </p:nvPr>
        </p:nvSpPr>
        <p:spPr>
          <a:xfrm>
            <a:off x="1150938" y="692150"/>
            <a:ext cx="4556125" cy="3416300"/>
          </a:xfrm>
          <a:ln cap="flat"/>
        </p:spPr>
      </p:sp>
      <p:sp>
        <p:nvSpPr>
          <p:cNvPr id="19459" name="Rectangle 3"/>
          <p:cNvSpPr>
            <a:spLocks noGrp="1" noChangeArrowheads="1"/>
          </p:cNvSpPr>
          <p:nvPr>
            <p:ph type="body" idx="1"/>
          </p:nvPr>
        </p:nvSpPr>
        <p:spPr>
          <a:ln/>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897369444"/>
      </p:ext>
    </p:extLst>
  </p:cSld>
  <p:clrMapOvr>
    <a:masterClrMapping/>
  </p:clrMapOvr>
  <p:transition>
    <p:zo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39059612"/>
      </p:ext>
    </p:extLst>
  </p:cSld>
  <p:clrMapOvr>
    <a:masterClrMapping/>
  </p:clrMapOvr>
  <p:transition>
    <p:zo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97650" y="49213"/>
            <a:ext cx="2024063" cy="60213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20700" y="49213"/>
            <a:ext cx="5924550" cy="602138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00022443"/>
      </p:ext>
    </p:extLst>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88244615"/>
      </p:ext>
    </p:extLst>
  </p:cSld>
  <p:clrMapOvr>
    <a:masterClrMapping/>
  </p:clrMapOvr>
  <p:transition>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Tree>
    <p:extLst>
      <p:ext uri="{BB962C8B-B14F-4D97-AF65-F5344CB8AC3E}">
        <p14:creationId xmlns:p14="http://schemas.microsoft.com/office/powerpoint/2010/main" val="3186553040"/>
      </p:ext>
    </p:extLst>
  </p:cSld>
  <p:clrMapOvr>
    <a:masterClrMapping/>
  </p:clrMapOvr>
  <p:transition>
    <p:zo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20700" y="1065213"/>
            <a:ext cx="3973513" cy="500538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6613" y="1065213"/>
            <a:ext cx="3975100" cy="500538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69088579"/>
      </p:ext>
    </p:extLst>
  </p:cSld>
  <p:clrMapOvr>
    <a:masterClrMapping/>
  </p:clrMapOvr>
  <p:transition>
    <p:zo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35119074"/>
      </p:ext>
    </p:extLst>
  </p:cSld>
  <p:clrMapOvr>
    <a:masterClrMapping/>
  </p:clrMapOvr>
  <p:transition>
    <p:zo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141180332"/>
      </p:ext>
    </p:extLst>
  </p:cSld>
  <p:clrMapOvr>
    <a:masterClrMapping/>
  </p:clrMapOvr>
  <p:transition>
    <p:zo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94992858"/>
      </p:ext>
    </p:extLst>
  </p:cSld>
  <p:clrMapOvr>
    <a:masterClrMapping/>
  </p:clrMapOvr>
  <p:transition>
    <p:zo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4185633668"/>
      </p:ext>
    </p:extLst>
  </p:cSld>
  <p:clrMapOvr>
    <a:masterClrMapping/>
  </p:clrMapOvr>
  <p:transition>
    <p:zo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2173066521"/>
      </p:ext>
    </p:extLst>
  </p:cSld>
  <p:clrMapOvr>
    <a:masterClrMapping/>
  </p:clrMapOvr>
  <p:transition>
    <p:zo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3366">
                <a:gamma/>
                <a:shade val="46275"/>
                <a:invGamma/>
              </a:srgbClr>
            </a:gs>
            <a:gs pos="50000">
              <a:srgbClr val="003366"/>
            </a:gs>
            <a:gs pos="100000">
              <a:srgbClr val="003366">
                <a:gamma/>
                <a:shade val="46275"/>
                <a:invGamma/>
              </a:srgbClr>
            </a:gs>
          </a:gsLst>
          <a:lin ang="5400000" scaled="1"/>
        </a:gradFill>
        <a:effectLst/>
      </p:bgPr>
    </p:bg>
    <p:spTree>
      <p:nvGrpSpPr>
        <p:cNvPr id="1" name=""/>
        <p:cNvGrpSpPr/>
        <p:nvPr/>
      </p:nvGrpSpPr>
      <p:grpSpPr>
        <a:xfrm>
          <a:off x="0" y="0"/>
          <a:ext cx="0" cy="0"/>
          <a:chOff x="0" y="0"/>
          <a:chExt cx="0" cy="0"/>
        </a:xfrm>
      </p:grpSpPr>
      <p:grpSp>
        <p:nvGrpSpPr>
          <p:cNvPr id="117762" name="Group 2"/>
          <p:cNvGrpSpPr>
            <a:grpSpLocks/>
          </p:cNvGrpSpPr>
          <p:nvPr/>
        </p:nvGrpSpPr>
        <p:grpSpPr bwMode="auto">
          <a:xfrm>
            <a:off x="590550" y="295275"/>
            <a:ext cx="8231188" cy="6183313"/>
            <a:chOff x="372" y="186"/>
            <a:chExt cx="5185" cy="3895"/>
          </a:xfrm>
        </p:grpSpPr>
        <p:grpSp>
          <p:nvGrpSpPr>
            <p:cNvPr id="117763" name="Group 3"/>
            <p:cNvGrpSpPr>
              <a:grpSpLocks/>
            </p:cNvGrpSpPr>
            <p:nvPr/>
          </p:nvGrpSpPr>
          <p:grpSpPr bwMode="auto">
            <a:xfrm>
              <a:off x="372" y="186"/>
              <a:ext cx="5185" cy="919"/>
              <a:chOff x="372" y="186"/>
              <a:chExt cx="5185" cy="919"/>
            </a:xfrm>
          </p:grpSpPr>
          <p:sp>
            <p:nvSpPr>
              <p:cNvPr id="117764" name="Freeform 4"/>
              <p:cNvSpPr>
                <a:spLocks/>
              </p:cNvSpPr>
              <p:nvPr/>
            </p:nvSpPr>
            <p:spPr bwMode="auto">
              <a:xfrm>
                <a:off x="372" y="192"/>
                <a:ext cx="86" cy="913"/>
              </a:xfrm>
              <a:custGeom>
                <a:avLst/>
                <a:gdLst>
                  <a:gd name="T0" fmla="*/ 0 w 86"/>
                  <a:gd name="T1" fmla="*/ 0 h 913"/>
                  <a:gd name="T2" fmla="*/ 85 w 86"/>
                  <a:gd name="T3" fmla="*/ 96 h 913"/>
                  <a:gd name="T4" fmla="*/ 85 w 86"/>
                  <a:gd name="T5" fmla="*/ 816 h 913"/>
                  <a:gd name="T6" fmla="*/ 0 w 86"/>
                  <a:gd name="T7" fmla="*/ 912 h 913"/>
                  <a:gd name="T8" fmla="*/ 0 w 86"/>
                  <a:gd name="T9" fmla="*/ 0 h 913"/>
                </a:gdLst>
                <a:ahLst/>
                <a:cxnLst>
                  <a:cxn ang="0">
                    <a:pos x="T0" y="T1"/>
                  </a:cxn>
                  <a:cxn ang="0">
                    <a:pos x="T2" y="T3"/>
                  </a:cxn>
                  <a:cxn ang="0">
                    <a:pos x="T4" y="T5"/>
                  </a:cxn>
                  <a:cxn ang="0">
                    <a:pos x="T6" y="T7"/>
                  </a:cxn>
                  <a:cxn ang="0">
                    <a:pos x="T8" y="T9"/>
                  </a:cxn>
                </a:cxnLst>
                <a:rect l="0" t="0" r="r" b="b"/>
                <a:pathLst>
                  <a:path w="86" h="913">
                    <a:moveTo>
                      <a:pt x="0" y="0"/>
                    </a:moveTo>
                    <a:lnTo>
                      <a:pt x="85" y="96"/>
                    </a:lnTo>
                    <a:lnTo>
                      <a:pt x="85" y="816"/>
                    </a:lnTo>
                    <a:lnTo>
                      <a:pt x="0" y="912"/>
                    </a:lnTo>
                    <a:lnTo>
                      <a:pt x="0" y="0"/>
                    </a:lnTo>
                  </a:path>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7765" name="Freeform 5"/>
              <p:cNvSpPr>
                <a:spLocks/>
              </p:cNvSpPr>
              <p:nvPr/>
            </p:nvSpPr>
            <p:spPr bwMode="auto">
              <a:xfrm>
                <a:off x="5470" y="186"/>
                <a:ext cx="87" cy="910"/>
              </a:xfrm>
              <a:custGeom>
                <a:avLst/>
                <a:gdLst>
                  <a:gd name="T0" fmla="*/ 86 w 87"/>
                  <a:gd name="T1" fmla="*/ 0 h 910"/>
                  <a:gd name="T2" fmla="*/ 0 w 87"/>
                  <a:gd name="T3" fmla="*/ 93 h 910"/>
                  <a:gd name="T4" fmla="*/ 0 w 87"/>
                  <a:gd name="T5" fmla="*/ 813 h 910"/>
                  <a:gd name="T6" fmla="*/ 86 w 87"/>
                  <a:gd name="T7" fmla="*/ 909 h 910"/>
                  <a:gd name="T8" fmla="*/ 86 w 87"/>
                  <a:gd name="T9" fmla="*/ 0 h 910"/>
                </a:gdLst>
                <a:ahLst/>
                <a:cxnLst>
                  <a:cxn ang="0">
                    <a:pos x="T0" y="T1"/>
                  </a:cxn>
                  <a:cxn ang="0">
                    <a:pos x="T2" y="T3"/>
                  </a:cxn>
                  <a:cxn ang="0">
                    <a:pos x="T4" y="T5"/>
                  </a:cxn>
                  <a:cxn ang="0">
                    <a:pos x="T6" y="T7"/>
                  </a:cxn>
                  <a:cxn ang="0">
                    <a:pos x="T8" y="T9"/>
                  </a:cxn>
                </a:cxnLst>
                <a:rect l="0" t="0" r="r" b="b"/>
                <a:pathLst>
                  <a:path w="87" h="910">
                    <a:moveTo>
                      <a:pt x="86" y="0"/>
                    </a:moveTo>
                    <a:lnTo>
                      <a:pt x="0" y="93"/>
                    </a:lnTo>
                    <a:lnTo>
                      <a:pt x="0" y="813"/>
                    </a:lnTo>
                    <a:lnTo>
                      <a:pt x="86" y="909"/>
                    </a:lnTo>
                    <a:lnTo>
                      <a:pt x="86" y="0"/>
                    </a:lnTo>
                  </a:path>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7766" name="Freeform 6"/>
              <p:cNvSpPr>
                <a:spLocks/>
              </p:cNvSpPr>
              <p:nvPr/>
            </p:nvSpPr>
            <p:spPr bwMode="auto">
              <a:xfrm>
                <a:off x="372" y="189"/>
                <a:ext cx="5185" cy="103"/>
              </a:xfrm>
              <a:custGeom>
                <a:avLst/>
                <a:gdLst>
                  <a:gd name="T0" fmla="*/ 0 w 5185"/>
                  <a:gd name="T1" fmla="*/ 0 h 103"/>
                  <a:gd name="T2" fmla="*/ 5184 w 5185"/>
                  <a:gd name="T3" fmla="*/ 3 h 103"/>
                  <a:gd name="T4" fmla="*/ 5093 w 5185"/>
                  <a:gd name="T5" fmla="*/ 102 h 103"/>
                  <a:gd name="T6" fmla="*/ 88 w 5185"/>
                  <a:gd name="T7" fmla="*/ 102 h 103"/>
                  <a:gd name="T8" fmla="*/ 0 w 5185"/>
                  <a:gd name="T9" fmla="*/ 0 h 103"/>
                </a:gdLst>
                <a:ahLst/>
                <a:cxnLst>
                  <a:cxn ang="0">
                    <a:pos x="T0" y="T1"/>
                  </a:cxn>
                  <a:cxn ang="0">
                    <a:pos x="T2" y="T3"/>
                  </a:cxn>
                  <a:cxn ang="0">
                    <a:pos x="T4" y="T5"/>
                  </a:cxn>
                  <a:cxn ang="0">
                    <a:pos x="T6" y="T7"/>
                  </a:cxn>
                  <a:cxn ang="0">
                    <a:pos x="T8" y="T9"/>
                  </a:cxn>
                </a:cxnLst>
                <a:rect l="0" t="0" r="r" b="b"/>
                <a:pathLst>
                  <a:path w="5185" h="103">
                    <a:moveTo>
                      <a:pt x="0" y="0"/>
                    </a:moveTo>
                    <a:lnTo>
                      <a:pt x="5184" y="3"/>
                    </a:lnTo>
                    <a:lnTo>
                      <a:pt x="5093" y="102"/>
                    </a:lnTo>
                    <a:lnTo>
                      <a:pt x="88" y="102"/>
                    </a:lnTo>
                    <a:lnTo>
                      <a:pt x="0" y="0"/>
                    </a:lnTo>
                  </a:path>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17767" name="Group 7"/>
            <p:cNvGrpSpPr>
              <a:grpSpLocks/>
            </p:cNvGrpSpPr>
            <p:nvPr/>
          </p:nvGrpSpPr>
          <p:grpSpPr bwMode="auto">
            <a:xfrm>
              <a:off x="372" y="291"/>
              <a:ext cx="5185" cy="3790"/>
              <a:chOff x="372" y="291"/>
              <a:chExt cx="5185" cy="3790"/>
            </a:xfrm>
          </p:grpSpPr>
          <p:sp>
            <p:nvSpPr>
              <p:cNvPr id="117768" name="Freeform 8"/>
              <p:cNvSpPr>
                <a:spLocks/>
              </p:cNvSpPr>
              <p:nvPr/>
            </p:nvSpPr>
            <p:spPr bwMode="auto">
              <a:xfrm>
                <a:off x="372" y="807"/>
                <a:ext cx="79" cy="3274"/>
              </a:xfrm>
              <a:custGeom>
                <a:avLst/>
                <a:gdLst>
                  <a:gd name="T0" fmla="*/ 0 w 79"/>
                  <a:gd name="T1" fmla="*/ 0 h 3274"/>
                  <a:gd name="T2" fmla="*/ 78 w 79"/>
                  <a:gd name="T3" fmla="*/ 107 h 3274"/>
                  <a:gd name="T4" fmla="*/ 78 w 79"/>
                  <a:gd name="T5" fmla="*/ 3166 h 3274"/>
                  <a:gd name="T6" fmla="*/ 0 w 79"/>
                  <a:gd name="T7" fmla="*/ 3273 h 3274"/>
                  <a:gd name="T8" fmla="*/ 0 w 79"/>
                  <a:gd name="T9" fmla="*/ 0 h 3274"/>
                </a:gdLst>
                <a:ahLst/>
                <a:cxnLst>
                  <a:cxn ang="0">
                    <a:pos x="T0" y="T1"/>
                  </a:cxn>
                  <a:cxn ang="0">
                    <a:pos x="T2" y="T3"/>
                  </a:cxn>
                  <a:cxn ang="0">
                    <a:pos x="T4" y="T5"/>
                  </a:cxn>
                  <a:cxn ang="0">
                    <a:pos x="T6" y="T7"/>
                  </a:cxn>
                  <a:cxn ang="0">
                    <a:pos x="T8" y="T9"/>
                  </a:cxn>
                </a:cxnLst>
                <a:rect l="0" t="0" r="r" b="b"/>
                <a:pathLst>
                  <a:path w="79" h="3274">
                    <a:moveTo>
                      <a:pt x="0" y="0"/>
                    </a:moveTo>
                    <a:lnTo>
                      <a:pt x="78" y="107"/>
                    </a:lnTo>
                    <a:lnTo>
                      <a:pt x="78" y="3166"/>
                    </a:lnTo>
                    <a:lnTo>
                      <a:pt x="0" y="3273"/>
                    </a:lnTo>
                    <a:lnTo>
                      <a:pt x="0" y="0"/>
                    </a:lnTo>
                  </a:path>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7769" name="Freeform 9"/>
              <p:cNvSpPr>
                <a:spLocks/>
              </p:cNvSpPr>
              <p:nvPr/>
            </p:nvSpPr>
            <p:spPr bwMode="auto">
              <a:xfrm>
                <a:off x="5470" y="747"/>
                <a:ext cx="84" cy="3325"/>
              </a:xfrm>
              <a:custGeom>
                <a:avLst/>
                <a:gdLst>
                  <a:gd name="T0" fmla="*/ 83 w 84"/>
                  <a:gd name="T1" fmla="*/ 0 h 3325"/>
                  <a:gd name="T2" fmla="*/ 3 w 84"/>
                  <a:gd name="T3" fmla="*/ 109 h 3325"/>
                  <a:gd name="T4" fmla="*/ 0 w 84"/>
                  <a:gd name="T5" fmla="*/ 3233 h 3325"/>
                  <a:gd name="T6" fmla="*/ 83 w 84"/>
                  <a:gd name="T7" fmla="*/ 3324 h 3325"/>
                  <a:gd name="T8" fmla="*/ 83 w 84"/>
                  <a:gd name="T9" fmla="*/ 0 h 3325"/>
                </a:gdLst>
                <a:ahLst/>
                <a:cxnLst>
                  <a:cxn ang="0">
                    <a:pos x="T0" y="T1"/>
                  </a:cxn>
                  <a:cxn ang="0">
                    <a:pos x="T2" y="T3"/>
                  </a:cxn>
                  <a:cxn ang="0">
                    <a:pos x="T4" y="T5"/>
                  </a:cxn>
                  <a:cxn ang="0">
                    <a:pos x="T6" y="T7"/>
                  </a:cxn>
                  <a:cxn ang="0">
                    <a:pos x="T8" y="T9"/>
                  </a:cxn>
                </a:cxnLst>
                <a:rect l="0" t="0" r="r" b="b"/>
                <a:pathLst>
                  <a:path w="84" h="3325">
                    <a:moveTo>
                      <a:pt x="83" y="0"/>
                    </a:moveTo>
                    <a:lnTo>
                      <a:pt x="3" y="109"/>
                    </a:lnTo>
                    <a:lnTo>
                      <a:pt x="0" y="3233"/>
                    </a:lnTo>
                    <a:lnTo>
                      <a:pt x="83" y="3324"/>
                    </a:lnTo>
                    <a:lnTo>
                      <a:pt x="83" y="0"/>
                    </a:lnTo>
                  </a:path>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7770" name="Freeform 10"/>
              <p:cNvSpPr>
                <a:spLocks/>
              </p:cNvSpPr>
              <p:nvPr/>
            </p:nvSpPr>
            <p:spPr bwMode="auto">
              <a:xfrm>
                <a:off x="372" y="3984"/>
                <a:ext cx="5185" cy="88"/>
              </a:xfrm>
              <a:custGeom>
                <a:avLst/>
                <a:gdLst>
                  <a:gd name="T0" fmla="*/ 0 w 5185"/>
                  <a:gd name="T1" fmla="*/ 87 h 88"/>
                  <a:gd name="T2" fmla="*/ 5184 w 5185"/>
                  <a:gd name="T3" fmla="*/ 87 h 88"/>
                  <a:gd name="T4" fmla="*/ 5095 w 5185"/>
                  <a:gd name="T5" fmla="*/ 0 h 88"/>
                  <a:gd name="T6" fmla="*/ 89 w 5185"/>
                  <a:gd name="T7" fmla="*/ 0 h 88"/>
                  <a:gd name="T8" fmla="*/ 0 w 5185"/>
                  <a:gd name="T9" fmla="*/ 87 h 88"/>
                </a:gdLst>
                <a:ahLst/>
                <a:cxnLst>
                  <a:cxn ang="0">
                    <a:pos x="T0" y="T1"/>
                  </a:cxn>
                  <a:cxn ang="0">
                    <a:pos x="T2" y="T3"/>
                  </a:cxn>
                  <a:cxn ang="0">
                    <a:pos x="T4" y="T5"/>
                  </a:cxn>
                  <a:cxn ang="0">
                    <a:pos x="T6" y="T7"/>
                  </a:cxn>
                  <a:cxn ang="0">
                    <a:pos x="T8" y="T9"/>
                  </a:cxn>
                </a:cxnLst>
                <a:rect l="0" t="0" r="r" b="b"/>
                <a:pathLst>
                  <a:path w="5185" h="88">
                    <a:moveTo>
                      <a:pt x="0" y="87"/>
                    </a:moveTo>
                    <a:lnTo>
                      <a:pt x="5184" y="87"/>
                    </a:lnTo>
                    <a:lnTo>
                      <a:pt x="5095" y="0"/>
                    </a:lnTo>
                    <a:lnTo>
                      <a:pt x="89" y="0"/>
                    </a:lnTo>
                    <a:lnTo>
                      <a:pt x="0" y="87"/>
                    </a:lnTo>
                  </a:path>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7771" name="Rectangle 11"/>
              <p:cNvSpPr>
                <a:spLocks noChangeArrowheads="1"/>
              </p:cNvSpPr>
              <p:nvPr/>
            </p:nvSpPr>
            <p:spPr bwMode="auto">
              <a:xfrm>
                <a:off x="457" y="291"/>
                <a:ext cx="5013" cy="36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117772" name="Rectangle 12"/>
          <p:cNvSpPr>
            <a:spLocks noGrp="1" noChangeArrowheads="1"/>
          </p:cNvSpPr>
          <p:nvPr>
            <p:ph type="title"/>
          </p:nvPr>
        </p:nvSpPr>
        <p:spPr bwMode="auto">
          <a:xfrm>
            <a:off x="533400" y="49213"/>
            <a:ext cx="8081963" cy="814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ctr" anchorCtr="0" compatLnSpc="1">
            <a:prstTxWarp prst="textNoShape">
              <a:avLst/>
            </a:prstTxWarp>
          </a:bodyPr>
          <a:lstStyle/>
          <a:p>
            <a:pPr lvl="0"/>
            <a:r>
              <a:rPr lang="en-US" altLang="en-US"/>
              <a:t>Click to Edit Master Title Style</a:t>
            </a:r>
          </a:p>
        </p:txBody>
      </p:sp>
      <p:sp>
        <p:nvSpPr>
          <p:cNvPr id="117773" name="Rectangle 13"/>
          <p:cNvSpPr>
            <a:spLocks noGrp="1" noChangeArrowheads="1"/>
          </p:cNvSpPr>
          <p:nvPr>
            <p:ph type="body" idx="1"/>
          </p:nvPr>
        </p:nvSpPr>
        <p:spPr bwMode="auto">
          <a:xfrm>
            <a:off x="520700" y="1065213"/>
            <a:ext cx="8101013" cy="5005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p:txBody>
      </p:sp>
      <p:sp>
        <p:nvSpPr>
          <p:cNvPr id="117774" name="Rectangle 14"/>
          <p:cNvSpPr>
            <a:spLocks noChangeArrowheads="1"/>
          </p:cNvSpPr>
          <p:nvPr/>
        </p:nvSpPr>
        <p:spPr bwMode="auto">
          <a:xfrm>
            <a:off x="8405813" y="6480175"/>
            <a:ext cx="539750" cy="33337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90488" tIns="44450" rIns="90488" bIns="44450">
            <a:spAutoFit/>
          </a:bodyPr>
          <a:lstStyle/>
          <a:p>
            <a:r>
              <a:rPr lang="en-US" altLang="en-US" sz="1600">
                <a:solidFill>
                  <a:srgbClr val="FFFFFF"/>
                </a:solidFill>
                <a:latin typeface="Book Antiqua" panose="02040602050305030304" pitchFamily="18" charset="0"/>
              </a:rPr>
              <a:t>  </a:t>
            </a:r>
            <a:fld id="{3CF95390-6DEC-479E-9AC8-B5E000FD3AFF}" type="slidenum">
              <a:rPr lang="en-US" altLang="en-US" sz="1600">
                <a:solidFill>
                  <a:srgbClr val="FFFFFF"/>
                </a:solidFill>
                <a:latin typeface="Book Antiqua" panose="02040602050305030304" pitchFamily="18" charset="0"/>
              </a:rPr>
              <a:pPr/>
              <a:t>‹#›</a:t>
            </a:fld>
            <a:endParaRPr lang="en-US" altLang="en-US" sz="1600">
              <a:solidFill>
                <a:srgbClr val="FFFFFF"/>
              </a:solidFill>
              <a:latin typeface="Book Antiqua" panose="02040602050305030304" pitchFamily="18" charset="0"/>
            </a:endParaRPr>
          </a:p>
        </p:txBody>
      </p:sp>
      <p:sp>
        <p:nvSpPr>
          <p:cNvPr id="117775" name="Text Box 15"/>
          <p:cNvSpPr txBox="1">
            <a:spLocks noChangeArrowheads="1"/>
          </p:cNvSpPr>
          <p:nvPr/>
        </p:nvSpPr>
        <p:spPr bwMode="auto">
          <a:xfrm>
            <a:off x="765175" y="6489700"/>
            <a:ext cx="33321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solidFill>
                  <a:srgbClr val="FFFFFF"/>
                </a:solidFill>
                <a:effectLst>
                  <a:outerShdw blurRad="38100" dist="38100" dir="2700000" algn="tl">
                    <a:srgbClr val="000000"/>
                  </a:outerShdw>
                </a:effectLst>
                <a:latin typeface="Book Antiqua" panose="02040602050305030304" pitchFamily="18" charset="0"/>
              </a:rPr>
              <a:t>© 2003 Thomson</a:t>
            </a:r>
            <a:r>
              <a:rPr lang="en-US" altLang="en-US" sz="1400" baseline="30000">
                <a:solidFill>
                  <a:srgbClr val="FFFFFF"/>
                </a:solidFill>
                <a:effectLst>
                  <a:outerShdw blurRad="38100" dist="38100" dir="2700000" algn="tl">
                    <a:srgbClr val="000000"/>
                  </a:outerShdw>
                </a:effectLst>
                <a:latin typeface="Symbol" panose="05050102010706020507" pitchFamily="18" charset="2"/>
              </a:rPr>
              <a:t>TM</a:t>
            </a:r>
            <a:r>
              <a:rPr lang="en-US" altLang="en-US" sz="1600">
                <a:solidFill>
                  <a:srgbClr val="FFFFFF"/>
                </a:solidFill>
                <a:effectLst>
                  <a:outerShdw blurRad="38100" dist="38100" dir="2700000" algn="tl">
                    <a:srgbClr val="000000"/>
                  </a:outerShdw>
                </a:effectLst>
                <a:latin typeface="Book Antiqua" panose="02040602050305030304" pitchFamily="18" charset="0"/>
              </a:rPr>
              <a:t>/South-Western</a:t>
            </a:r>
          </a:p>
        </p:txBody>
      </p:sp>
      <p:sp>
        <p:nvSpPr>
          <p:cNvPr id="117776" name="Rectangle 16"/>
          <p:cNvSpPr>
            <a:spLocks noChangeArrowheads="1"/>
          </p:cNvSpPr>
          <p:nvPr/>
        </p:nvSpPr>
        <p:spPr bwMode="auto">
          <a:xfrm>
            <a:off x="7934325" y="6243638"/>
            <a:ext cx="831850" cy="577850"/>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spAutoFit/>
          </a:bodyPr>
          <a:lstStyle/>
          <a:p>
            <a:r>
              <a:rPr lang="en-US" altLang="en-US" sz="1600">
                <a:solidFill>
                  <a:srgbClr val="FFFFFF"/>
                </a:solidFill>
                <a:latin typeface="Book Antiqua" panose="02040602050305030304" pitchFamily="18" charset="0"/>
              </a:rPr>
              <a:t>            Slide</a:t>
            </a:r>
          </a:p>
        </p:txBody>
      </p:sp>
    </p:spTree>
  </p:cSld>
  <p:clrMap bg1="dk2" tx1="lt1" bg2="dk1" tx2="lt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ransition>
    <p:zoom/>
  </p:transition>
  <p:txStyles>
    <p:titleStyle>
      <a:lvl1pPr algn="ctr" rtl="0" eaLnBrk="0" fontAlgn="base" hangingPunct="0">
        <a:spcBef>
          <a:spcPct val="0"/>
        </a:spcBef>
        <a:spcAft>
          <a:spcPct val="0"/>
        </a:spcAft>
        <a:defRPr sz="2800" kern="1200">
          <a:solidFill>
            <a:srgbClr val="66FFFF"/>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anose="02040602050305030304" pitchFamily="18" charset="0"/>
        </a:defRPr>
      </a:lvl2pPr>
      <a:lvl3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anose="02040602050305030304" pitchFamily="18" charset="0"/>
        </a:defRPr>
      </a:lvl3pPr>
      <a:lvl4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anose="02040602050305030304" pitchFamily="18" charset="0"/>
        </a:defRPr>
      </a:lvl4pPr>
      <a:lvl5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anose="02040602050305030304" pitchFamily="18" charset="0"/>
        </a:defRPr>
      </a:lvl5pPr>
      <a:lvl6pPr marL="4572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anose="02040602050305030304" pitchFamily="18" charset="0"/>
        </a:defRPr>
      </a:lvl6pPr>
      <a:lvl7pPr marL="9144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anose="02040602050305030304" pitchFamily="18" charset="0"/>
        </a:defRPr>
      </a:lvl7pPr>
      <a:lvl8pPr marL="13716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anose="02040602050305030304" pitchFamily="18" charset="0"/>
        </a:defRPr>
      </a:lvl8pPr>
      <a:lvl9pPr marL="18288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anose="02040602050305030304" pitchFamily="18" charset="0"/>
        </a:defRPr>
      </a:lvl9pPr>
    </p:titleStyle>
    <p:bodyStyle>
      <a:lvl1pPr marL="342900" indent="-342900" algn="l" rtl="0" eaLnBrk="0" fontAlgn="base" hangingPunct="0">
        <a:spcBef>
          <a:spcPct val="20000"/>
        </a:spcBef>
        <a:spcAft>
          <a:spcPct val="0"/>
        </a:spcAft>
        <a:buClr>
          <a:srgbClr val="66FFFF"/>
        </a:buClr>
        <a:buSzPct val="75000"/>
        <a:buFont typeface="Monotype Sorts" pitchFamily="2" charset="2"/>
        <a:buChar char="n"/>
        <a:defRPr sz="2400" kern="1200">
          <a:solidFill>
            <a:srgbClr val="FFFFFF"/>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rgbClr val="66FFFF"/>
        </a:buClr>
        <a:buSzPct val="150000"/>
        <a:buChar char="•"/>
        <a:defRPr sz="2400" kern="1200">
          <a:solidFill>
            <a:srgbClr val="FFFFFF"/>
          </a:solidFill>
          <a:effectLst>
            <a:outerShdw blurRad="38100" dist="38100" dir="2700000" algn="tl">
              <a:srgbClr val="000000"/>
            </a:outerShdw>
          </a:effectLst>
          <a:latin typeface="+mn-lt"/>
          <a:ea typeface="+mn-ea"/>
          <a:cs typeface="+mn-cs"/>
        </a:defRPr>
      </a:lvl2pPr>
      <a:lvl3pPr marL="1143000" indent="-228600" algn="l" rtl="0" eaLnBrk="0" fontAlgn="base" hangingPunct="0">
        <a:spcBef>
          <a:spcPct val="20000"/>
        </a:spcBef>
        <a:spcAft>
          <a:spcPct val="0"/>
        </a:spcAft>
        <a:buClr>
          <a:srgbClr val="66FFFF"/>
        </a:buClr>
        <a:buSzPct val="50000"/>
        <a:buFont typeface="Wingdings" panose="05000000000000000000" pitchFamily="2" charset="2"/>
        <a:buChar char="u"/>
        <a:defRPr sz="2400" kern="1200">
          <a:solidFill>
            <a:srgbClr val="FFFFFF"/>
          </a:solidFill>
          <a:effectLst>
            <a:outerShdw blurRad="38100" dist="38100" dir="2700000" algn="tl">
              <a:srgbClr val="000000"/>
            </a:outerShdw>
          </a:effectLst>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Times New Roman" panose="02020603050405020304" pitchFamily="18" charset="0"/>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Times New Roman" panose="020206030504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5800" y="0"/>
            <a:ext cx="7772400" cy="1100138"/>
          </a:xfrm>
          <a:noFill/>
          <a:ln/>
        </p:spPr>
        <p:txBody>
          <a:bodyPr lIns="92075" tIns="46038" rIns="92075" bIns="46038"/>
          <a:lstStyle/>
          <a:p>
            <a:br>
              <a:rPr lang="en-US" altLang="en-US" dirty="0"/>
            </a:br>
            <a:r>
              <a:rPr lang="en-US" altLang="en-US" dirty="0"/>
              <a:t>Decision Analysis</a:t>
            </a:r>
          </a:p>
        </p:txBody>
      </p:sp>
      <p:sp>
        <p:nvSpPr>
          <p:cNvPr id="6147" name="Rectangle 3"/>
          <p:cNvSpPr>
            <a:spLocks noGrp="1" noChangeArrowheads="1"/>
          </p:cNvSpPr>
          <p:nvPr>
            <p:ph type="body" idx="1"/>
          </p:nvPr>
        </p:nvSpPr>
        <p:spPr>
          <a:xfrm>
            <a:off x="700088" y="1236663"/>
            <a:ext cx="7727950" cy="4572000"/>
          </a:xfrm>
          <a:noFill/>
          <a:ln/>
        </p:spPr>
        <p:txBody>
          <a:bodyPr lIns="92075" tIns="46038" rIns="92075" bIns="46038"/>
          <a:lstStyle/>
          <a:p>
            <a:r>
              <a:rPr lang="en-US" altLang="en-US" dirty="0"/>
              <a:t>Problem Formulation</a:t>
            </a:r>
          </a:p>
          <a:p>
            <a:r>
              <a:rPr lang="en-US" altLang="en-US" dirty="0"/>
              <a:t>Decision Making without Probabilities</a:t>
            </a:r>
          </a:p>
          <a:p>
            <a:r>
              <a:rPr lang="en-US" altLang="en-US" dirty="0"/>
              <a:t>Decision Making with Probabilities</a:t>
            </a:r>
          </a:p>
          <a:p>
            <a:pPr marL="0" indent="0">
              <a:buNone/>
            </a:pPr>
            <a:endParaRPr lang="en-US" altLang="en-US" dirty="0"/>
          </a:p>
        </p:txBody>
      </p:sp>
    </p:spTree>
  </p:cSld>
  <p:clrMapOvr>
    <a:masterClrMapping/>
  </p:clrMapOvr>
  <p:transition spd="med">
    <p:zoom/>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7" name="Rectangle 7"/>
          <p:cNvSpPr>
            <a:spLocks noChangeArrowheads="1"/>
          </p:cNvSpPr>
          <p:nvPr/>
        </p:nvSpPr>
        <p:spPr bwMode="auto">
          <a:xfrm>
            <a:off x="2190750" y="2381250"/>
            <a:ext cx="4781550" cy="2857500"/>
          </a:xfrm>
          <a:prstGeom prst="rect">
            <a:avLst/>
          </a:prstGeom>
          <a:gradFill rotWithShape="0">
            <a:gsLst>
              <a:gs pos="0">
                <a:schemeClr val="bg1">
                  <a:gamma/>
                  <a:shade val="46275"/>
                  <a:invGamma/>
                </a:schemeClr>
              </a:gs>
              <a:gs pos="50000">
                <a:schemeClr val="bg1"/>
              </a:gs>
              <a:gs pos="100000">
                <a:schemeClr val="bg1">
                  <a:gamma/>
                  <a:shade val="46275"/>
                  <a:invGamma/>
                </a:scheme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482" name="Rectangle 2"/>
          <p:cNvSpPr>
            <a:spLocks noGrp="1" noChangeArrowheads="1"/>
          </p:cNvSpPr>
          <p:nvPr>
            <p:ph type="title"/>
          </p:nvPr>
        </p:nvSpPr>
        <p:spPr>
          <a:noFill/>
          <a:ln/>
        </p:spPr>
        <p:txBody>
          <a:bodyPr lIns="92075" tIns="46038" rIns="92075" bIns="46038"/>
          <a:lstStyle/>
          <a:p>
            <a:r>
              <a:rPr lang="en-US" altLang="en-US"/>
              <a:t>Example</a:t>
            </a:r>
          </a:p>
        </p:txBody>
      </p:sp>
      <p:sp>
        <p:nvSpPr>
          <p:cNvPr id="20483" name="Rectangle 3"/>
          <p:cNvSpPr>
            <a:spLocks noGrp="1" noChangeArrowheads="1"/>
          </p:cNvSpPr>
          <p:nvPr>
            <p:ph type="body" idx="1"/>
          </p:nvPr>
        </p:nvSpPr>
        <p:spPr>
          <a:noFill/>
          <a:ln/>
        </p:spPr>
        <p:txBody>
          <a:bodyPr lIns="92075" tIns="46038" rIns="92075" bIns="46038"/>
          <a:lstStyle/>
          <a:p>
            <a:pPr>
              <a:buFont typeface="Monotype Sorts" pitchFamily="2" charset="2"/>
              <a:buNone/>
            </a:pPr>
            <a:r>
              <a:rPr lang="en-US" altLang="en-US"/>
              <a:t>		Consider the following problem with three decision alternatives and three states of nature with the following payoff table representing profits:</a:t>
            </a:r>
          </a:p>
          <a:p>
            <a:pPr>
              <a:buFont typeface="Monotype Sorts" pitchFamily="2" charset="2"/>
              <a:buNone/>
            </a:pPr>
            <a:r>
              <a:rPr lang="en-US" altLang="en-US" sz="1000"/>
              <a:t>      </a:t>
            </a:r>
            <a:r>
              <a:rPr lang="en-US" altLang="en-US" sz="1600"/>
              <a:t>                     </a:t>
            </a:r>
          </a:p>
          <a:p>
            <a:pPr algn="ctr">
              <a:buFont typeface="Monotype Sorts" pitchFamily="2" charset="2"/>
              <a:buNone/>
            </a:pPr>
            <a:r>
              <a:rPr lang="en-US" altLang="en-US"/>
              <a:t>			 </a:t>
            </a:r>
            <a:r>
              <a:rPr lang="en-US" altLang="en-US" u="sng"/>
              <a:t>States of Nature</a:t>
            </a:r>
            <a:endParaRPr lang="en-US" altLang="en-US"/>
          </a:p>
          <a:p>
            <a:pPr>
              <a:buFont typeface="Monotype Sorts" pitchFamily="2" charset="2"/>
              <a:buNone/>
            </a:pPr>
            <a:r>
              <a:rPr lang="en-US" altLang="en-US"/>
              <a:t>                        	        	       </a:t>
            </a:r>
            <a:r>
              <a:rPr lang="en-US" altLang="en-US" i="1"/>
              <a:t>s</a:t>
            </a:r>
            <a:r>
              <a:rPr lang="en-US" altLang="en-US" baseline="-25000"/>
              <a:t>1</a:t>
            </a:r>
            <a:r>
              <a:rPr lang="en-US" altLang="en-US"/>
              <a:t>      </a:t>
            </a:r>
            <a:r>
              <a:rPr lang="en-US" altLang="en-US" i="1"/>
              <a:t>s</a:t>
            </a:r>
            <a:r>
              <a:rPr lang="en-US" altLang="en-US" baseline="-25000"/>
              <a:t>2</a:t>
            </a:r>
            <a:r>
              <a:rPr lang="en-US" altLang="en-US"/>
              <a:t>      </a:t>
            </a:r>
            <a:r>
              <a:rPr lang="en-US" altLang="en-US" i="1"/>
              <a:t>s</a:t>
            </a:r>
            <a:r>
              <a:rPr lang="en-US" altLang="en-US" baseline="-25000"/>
              <a:t>3</a:t>
            </a:r>
            <a:endParaRPr lang="en-US" altLang="en-US"/>
          </a:p>
          <a:p>
            <a:pPr>
              <a:buFont typeface="Monotype Sorts" pitchFamily="2" charset="2"/>
              <a:buNone/>
            </a:pPr>
            <a:r>
              <a:rPr lang="en-US" altLang="en-US" sz="1200"/>
              <a:t>                               	</a:t>
            </a:r>
          </a:p>
          <a:p>
            <a:pPr>
              <a:buFont typeface="Monotype Sorts" pitchFamily="2" charset="2"/>
              <a:buNone/>
            </a:pPr>
            <a:r>
              <a:rPr lang="en-US" altLang="en-US"/>
              <a:t>                        	        </a:t>
            </a:r>
            <a:r>
              <a:rPr lang="en-US" altLang="en-US" i="1"/>
              <a:t>d</a:t>
            </a:r>
            <a:r>
              <a:rPr lang="en-US" altLang="en-US" baseline="-25000"/>
              <a:t>1</a:t>
            </a:r>
            <a:r>
              <a:rPr lang="en-US" altLang="en-US"/>
              <a:t>        4       4      -2</a:t>
            </a:r>
          </a:p>
          <a:p>
            <a:pPr>
              <a:buFont typeface="Monotype Sorts" pitchFamily="2" charset="2"/>
              <a:buNone/>
            </a:pPr>
            <a:r>
              <a:rPr lang="en-US" altLang="en-US"/>
              <a:t>     		</a:t>
            </a:r>
            <a:r>
              <a:rPr lang="en-US" altLang="en-US" u="sng"/>
              <a:t>Decisions</a:t>
            </a:r>
            <a:r>
              <a:rPr lang="en-US" altLang="en-US"/>
              <a:t>   </a:t>
            </a:r>
            <a:r>
              <a:rPr lang="en-US" altLang="en-US" i="1"/>
              <a:t>d</a:t>
            </a:r>
            <a:r>
              <a:rPr lang="en-US" altLang="en-US" baseline="-25000"/>
              <a:t>2</a:t>
            </a:r>
            <a:r>
              <a:rPr lang="en-US" altLang="en-US"/>
              <a:t>        0       3      -1</a:t>
            </a:r>
          </a:p>
          <a:p>
            <a:pPr>
              <a:buFont typeface="Monotype Sorts" pitchFamily="2" charset="2"/>
              <a:buNone/>
            </a:pPr>
            <a:r>
              <a:rPr lang="en-US" altLang="en-US"/>
              <a:t>                                	        </a:t>
            </a:r>
            <a:r>
              <a:rPr lang="en-US" altLang="en-US" i="1"/>
              <a:t>d</a:t>
            </a:r>
            <a:r>
              <a:rPr lang="en-US" altLang="en-US" baseline="-25000"/>
              <a:t>3</a:t>
            </a:r>
            <a:r>
              <a:rPr lang="en-US" altLang="en-US"/>
              <a:t>        1       5      -3</a:t>
            </a:r>
          </a:p>
        </p:txBody>
      </p:sp>
      <p:grpSp>
        <p:nvGrpSpPr>
          <p:cNvPr id="20486" name="Group 6"/>
          <p:cNvGrpSpPr>
            <a:grpSpLocks/>
          </p:cNvGrpSpPr>
          <p:nvPr/>
        </p:nvGrpSpPr>
        <p:grpSpPr bwMode="auto">
          <a:xfrm>
            <a:off x="4479925" y="3563938"/>
            <a:ext cx="2071688" cy="1412875"/>
            <a:chOff x="2267" y="2367"/>
            <a:chExt cx="1296" cy="1008"/>
          </a:xfrm>
        </p:grpSpPr>
        <p:sp>
          <p:nvSpPr>
            <p:cNvPr id="20484" name="Line 4"/>
            <p:cNvSpPr>
              <a:spLocks noChangeShapeType="1"/>
            </p:cNvSpPr>
            <p:nvPr/>
          </p:nvSpPr>
          <p:spPr bwMode="auto">
            <a:xfrm>
              <a:off x="2268" y="2367"/>
              <a:ext cx="1295" cy="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20485" name="Line 5"/>
            <p:cNvSpPr>
              <a:spLocks noChangeShapeType="1"/>
            </p:cNvSpPr>
            <p:nvPr/>
          </p:nvSpPr>
          <p:spPr bwMode="auto">
            <a:xfrm>
              <a:off x="2267" y="2368"/>
              <a:ext cx="0" cy="1007"/>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endParaRPr lang="en-US"/>
            </a:p>
          </p:txBody>
        </p:sp>
      </p:grpSp>
    </p:spTree>
  </p:cSld>
  <p:clrMapOvr>
    <a:masterClrMapping/>
  </p:clrMapOvr>
  <p:transition spd="med">
    <p:zo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5" name="Rectangle 9"/>
          <p:cNvSpPr>
            <a:spLocks noChangeArrowheads="1"/>
          </p:cNvSpPr>
          <p:nvPr/>
        </p:nvSpPr>
        <p:spPr bwMode="auto">
          <a:xfrm>
            <a:off x="3067050" y="3162300"/>
            <a:ext cx="3276600" cy="2362200"/>
          </a:xfrm>
          <a:prstGeom prst="rect">
            <a:avLst/>
          </a:prstGeom>
          <a:gradFill rotWithShape="0">
            <a:gsLst>
              <a:gs pos="0">
                <a:schemeClr val="bg1">
                  <a:gamma/>
                  <a:shade val="46275"/>
                  <a:invGamma/>
                </a:schemeClr>
              </a:gs>
              <a:gs pos="50000">
                <a:schemeClr val="bg1"/>
              </a:gs>
              <a:gs pos="100000">
                <a:schemeClr val="bg1">
                  <a:gamma/>
                  <a:shade val="46275"/>
                  <a:invGamma/>
                </a:scheme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578" name="Rectangle 2"/>
          <p:cNvSpPr>
            <a:spLocks noGrp="1" noChangeArrowheads="1"/>
          </p:cNvSpPr>
          <p:nvPr>
            <p:ph type="title"/>
          </p:nvPr>
        </p:nvSpPr>
        <p:spPr>
          <a:noFill/>
          <a:ln/>
        </p:spPr>
        <p:txBody>
          <a:bodyPr lIns="92075" tIns="46038" rIns="92075" bIns="46038"/>
          <a:lstStyle/>
          <a:p>
            <a:r>
              <a:rPr lang="en-US" altLang="en-US"/>
              <a:t>Example</a:t>
            </a:r>
          </a:p>
        </p:txBody>
      </p:sp>
      <p:sp>
        <p:nvSpPr>
          <p:cNvPr id="24579" name="Rectangle 3"/>
          <p:cNvSpPr>
            <a:spLocks noGrp="1" noChangeArrowheads="1"/>
          </p:cNvSpPr>
          <p:nvPr>
            <p:ph type="body" idx="1"/>
          </p:nvPr>
        </p:nvSpPr>
        <p:spPr>
          <a:xfrm>
            <a:off x="520700" y="1046163"/>
            <a:ext cx="8101013" cy="5005387"/>
          </a:xfrm>
          <a:noFill/>
          <a:ln/>
        </p:spPr>
        <p:txBody>
          <a:bodyPr lIns="92075" tIns="46038" rIns="92075" bIns="46038"/>
          <a:lstStyle/>
          <a:p>
            <a:r>
              <a:rPr lang="en-US" altLang="en-US">
                <a:solidFill>
                  <a:srgbClr val="66FFFF"/>
                </a:solidFill>
              </a:rPr>
              <a:t>Optimistic Approach</a:t>
            </a:r>
            <a:r>
              <a:rPr lang="en-US" altLang="en-US"/>
              <a:t> </a:t>
            </a:r>
          </a:p>
          <a:p>
            <a:pPr>
              <a:buFont typeface="Monotype Sorts" pitchFamily="2" charset="2"/>
              <a:buNone/>
            </a:pPr>
            <a:r>
              <a:rPr lang="en-US" altLang="en-US"/>
              <a:t>		An optimistic decision maker would use the optimistic (maximax) approach.  We choose the decision that has the largest single value in the payoff table. </a:t>
            </a:r>
          </a:p>
          <a:p>
            <a:pPr>
              <a:buFont typeface="Monotype Sorts" pitchFamily="2" charset="2"/>
              <a:buNone/>
            </a:pPr>
            <a:endParaRPr lang="en-US" altLang="en-US" sz="1600"/>
          </a:p>
          <a:p>
            <a:pPr>
              <a:lnSpc>
                <a:spcPct val="80000"/>
              </a:lnSpc>
              <a:buFont typeface="Monotype Sorts" pitchFamily="2" charset="2"/>
              <a:buNone/>
            </a:pPr>
            <a:r>
              <a:rPr lang="en-US" altLang="en-US"/>
              <a:t>			      		      Maximum</a:t>
            </a:r>
          </a:p>
          <a:p>
            <a:pPr algn="ctr">
              <a:lnSpc>
                <a:spcPct val="80000"/>
              </a:lnSpc>
              <a:buFont typeface="Monotype Sorts" pitchFamily="2" charset="2"/>
              <a:buNone/>
            </a:pPr>
            <a:r>
              <a:rPr lang="en-US" altLang="en-US"/>
              <a:t> </a:t>
            </a:r>
            <a:r>
              <a:rPr lang="en-US" altLang="en-US" u="sng"/>
              <a:t>Decision</a:t>
            </a:r>
            <a:r>
              <a:rPr lang="en-US" altLang="en-US"/>
              <a:t>       </a:t>
            </a:r>
            <a:r>
              <a:rPr lang="en-US" altLang="en-US" u="sng"/>
              <a:t>Payoff</a:t>
            </a:r>
            <a:endParaRPr lang="en-US" altLang="en-US"/>
          </a:p>
          <a:p>
            <a:pPr>
              <a:buFont typeface="Monotype Sorts" pitchFamily="2" charset="2"/>
              <a:buNone/>
            </a:pPr>
            <a:r>
              <a:rPr lang="en-US" altLang="en-US"/>
              <a:t>			     	     </a:t>
            </a:r>
            <a:r>
              <a:rPr lang="en-US" altLang="en-US" i="1"/>
              <a:t>d</a:t>
            </a:r>
            <a:r>
              <a:rPr lang="en-US" altLang="en-US" baseline="-25000"/>
              <a:t>1</a:t>
            </a:r>
            <a:r>
              <a:rPr lang="en-US" altLang="en-US"/>
              <a:t>                  4</a:t>
            </a:r>
          </a:p>
          <a:p>
            <a:pPr>
              <a:buFont typeface="Monotype Sorts" pitchFamily="2" charset="2"/>
              <a:buNone/>
            </a:pPr>
            <a:r>
              <a:rPr lang="en-US" altLang="en-US"/>
              <a:t>				     </a:t>
            </a:r>
            <a:r>
              <a:rPr lang="en-US" altLang="en-US" i="1"/>
              <a:t>d</a:t>
            </a:r>
            <a:r>
              <a:rPr lang="en-US" altLang="en-US" baseline="-25000"/>
              <a:t>2</a:t>
            </a:r>
            <a:r>
              <a:rPr lang="en-US" altLang="en-US"/>
              <a:t>                  3</a:t>
            </a:r>
          </a:p>
          <a:p>
            <a:pPr>
              <a:buFont typeface="Monotype Sorts" pitchFamily="2" charset="2"/>
              <a:buNone/>
            </a:pPr>
            <a:r>
              <a:rPr lang="en-US" altLang="en-US"/>
              <a:t> 		 		     </a:t>
            </a:r>
            <a:r>
              <a:rPr lang="en-US" altLang="en-US" i="1"/>
              <a:t>d</a:t>
            </a:r>
            <a:r>
              <a:rPr lang="en-US" altLang="en-US" baseline="-25000"/>
              <a:t>3</a:t>
            </a:r>
            <a:r>
              <a:rPr lang="en-US" altLang="en-US"/>
              <a:t>                  5</a:t>
            </a:r>
          </a:p>
        </p:txBody>
      </p:sp>
      <p:sp>
        <p:nvSpPr>
          <p:cNvPr id="24580" name="Rectangle 4"/>
          <p:cNvSpPr>
            <a:spLocks noChangeArrowheads="1"/>
          </p:cNvSpPr>
          <p:nvPr/>
        </p:nvSpPr>
        <p:spPr bwMode="auto">
          <a:xfrm>
            <a:off x="4479925" y="3405188"/>
            <a:ext cx="3001963"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586" name="AutoShape 10"/>
          <p:cNvSpPr>
            <a:spLocks noChangeArrowheads="1"/>
          </p:cNvSpPr>
          <p:nvPr/>
        </p:nvSpPr>
        <p:spPr bwMode="auto">
          <a:xfrm>
            <a:off x="5905500" y="3962400"/>
            <a:ext cx="2228850" cy="1028700"/>
          </a:xfrm>
          <a:prstGeom prst="wedgeEllipseCallout">
            <a:avLst>
              <a:gd name="adj1" fmla="val -60116"/>
              <a:gd name="adj2" fmla="val 61884"/>
            </a:avLst>
          </a:prstGeom>
          <a:gradFill rotWithShape="0">
            <a:gsLst>
              <a:gs pos="0">
                <a:srgbClr val="5F5F5F">
                  <a:gamma/>
                  <a:shade val="46275"/>
                  <a:invGamma/>
                </a:srgbClr>
              </a:gs>
              <a:gs pos="50000">
                <a:srgbClr val="5F5F5F"/>
              </a:gs>
              <a:gs pos="100000">
                <a:srgbClr val="5F5F5F">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n-US" altLang="en-US" sz="2400">
                <a:solidFill>
                  <a:srgbClr val="FFFFFF"/>
                </a:solidFill>
                <a:effectLst>
                  <a:outerShdw blurRad="38100" dist="38100" dir="2700000" algn="tl">
                    <a:srgbClr val="000000"/>
                  </a:outerShdw>
                </a:effectLst>
                <a:latin typeface="Book Antiqua" panose="02040602050305030304" pitchFamily="18" charset="0"/>
              </a:rPr>
              <a:t>Maximax</a:t>
            </a:r>
          </a:p>
          <a:p>
            <a:pPr algn="ctr"/>
            <a:r>
              <a:rPr lang="en-US" altLang="en-US" sz="2400">
                <a:solidFill>
                  <a:srgbClr val="FFFFFF"/>
                </a:solidFill>
                <a:effectLst>
                  <a:outerShdw blurRad="38100" dist="38100" dir="2700000" algn="tl">
                    <a:srgbClr val="000000"/>
                  </a:outerShdw>
                </a:effectLst>
                <a:latin typeface="Book Antiqua" panose="02040602050305030304" pitchFamily="18" charset="0"/>
              </a:rPr>
              <a:t>payoff</a:t>
            </a:r>
          </a:p>
        </p:txBody>
      </p:sp>
      <p:sp>
        <p:nvSpPr>
          <p:cNvPr id="24587" name="AutoShape 11"/>
          <p:cNvSpPr>
            <a:spLocks noChangeArrowheads="1"/>
          </p:cNvSpPr>
          <p:nvPr/>
        </p:nvSpPr>
        <p:spPr bwMode="auto">
          <a:xfrm>
            <a:off x="1104900" y="3905250"/>
            <a:ext cx="2228850" cy="1085850"/>
          </a:xfrm>
          <a:prstGeom prst="wedgeEllipseCallout">
            <a:avLst>
              <a:gd name="adj1" fmla="val 61255"/>
              <a:gd name="adj2" fmla="val 61259"/>
            </a:avLst>
          </a:prstGeom>
          <a:gradFill rotWithShape="0">
            <a:gsLst>
              <a:gs pos="0">
                <a:srgbClr val="5F5F5F">
                  <a:gamma/>
                  <a:shade val="46275"/>
                  <a:invGamma/>
                </a:srgbClr>
              </a:gs>
              <a:gs pos="50000">
                <a:srgbClr val="5F5F5F"/>
              </a:gs>
              <a:gs pos="100000">
                <a:srgbClr val="5F5F5F">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n-US" altLang="en-US" sz="2400">
                <a:solidFill>
                  <a:srgbClr val="FFFFFF"/>
                </a:solidFill>
                <a:effectLst>
                  <a:outerShdw blurRad="38100" dist="38100" dir="2700000" algn="tl">
                    <a:srgbClr val="000000"/>
                  </a:outerShdw>
                </a:effectLst>
                <a:latin typeface="Book Antiqua" panose="02040602050305030304" pitchFamily="18" charset="0"/>
              </a:rPr>
              <a:t>Maximaxdecision</a:t>
            </a:r>
          </a:p>
        </p:txBody>
      </p:sp>
    </p:spTree>
  </p:cSld>
  <p:clrMapOvr>
    <a:masterClrMapping/>
  </p:clrMapOvr>
  <p:transition spd="med">
    <p:zoom/>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20" name="Rectangle 8"/>
          <p:cNvSpPr>
            <a:spLocks noChangeArrowheads="1"/>
          </p:cNvSpPr>
          <p:nvPr/>
        </p:nvSpPr>
        <p:spPr bwMode="auto">
          <a:xfrm>
            <a:off x="3067050" y="3162300"/>
            <a:ext cx="3276600" cy="2362200"/>
          </a:xfrm>
          <a:prstGeom prst="rect">
            <a:avLst/>
          </a:prstGeom>
          <a:gradFill rotWithShape="0">
            <a:gsLst>
              <a:gs pos="0">
                <a:schemeClr val="bg1">
                  <a:gamma/>
                  <a:shade val="46275"/>
                  <a:invGamma/>
                </a:schemeClr>
              </a:gs>
              <a:gs pos="50000">
                <a:schemeClr val="bg1"/>
              </a:gs>
              <a:gs pos="100000">
                <a:schemeClr val="bg1">
                  <a:gamma/>
                  <a:shade val="46275"/>
                  <a:invGamma/>
                </a:scheme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0116" name="Rectangle 4"/>
          <p:cNvSpPr>
            <a:spLocks noGrp="1" noChangeArrowheads="1"/>
          </p:cNvSpPr>
          <p:nvPr>
            <p:ph type="title"/>
          </p:nvPr>
        </p:nvSpPr>
        <p:spPr>
          <a:noFill/>
          <a:ln/>
        </p:spPr>
        <p:txBody>
          <a:bodyPr lIns="92075" tIns="46038" rIns="92075" bIns="46038"/>
          <a:lstStyle/>
          <a:p>
            <a:r>
              <a:rPr lang="en-US" altLang="en-US"/>
              <a:t>Example</a:t>
            </a:r>
          </a:p>
        </p:txBody>
      </p:sp>
      <p:sp>
        <p:nvSpPr>
          <p:cNvPr id="90117" name="Rectangle 5"/>
          <p:cNvSpPr>
            <a:spLocks noGrp="1" noChangeArrowheads="1"/>
          </p:cNvSpPr>
          <p:nvPr>
            <p:ph type="body" idx="1"/>
          </p:nvPr>
        </p:nvSpPr>
        <p:spPr>
          <a:xfrm>
            <a:off x="520700" y="1046163"/>
            <a:ext cx="8101013" cy="5005387"/>
          </a:xfrm>
          <a:noFill/>
          <a:ln/>
        </p:spPr>
        <p:txBody>
          <a:bodyPr lIns="92075" tIns="46038" rIns="92075" bIns="46038"/>
          <a:lstStyle/>
          <a:p>
            <a:r>
              <a:rPr lang="en-US" altLang="en-US">
                <a:solidFill>
                  <a:srgbClr val="66FFFF"/>
                </a:solidFill>
              </a:rPr>
              <a:t>Conservative Approach</a:t>
            </a:r>
          </a:p>
          <a:p>
            <a:pPr>
              <a:buFont typeface="Monotype Sorts" pitchFamily="2" charset="2"/>
              <a:buNone/>
            </a:pPr>
            <a:r>
              <a:rPr lang="en-US" altLang="en-US"/>
              <a:t>		A conservative decision maker would use the conservative (maximin) approach.  List the minimum payoff for each decision.  Choose the decision with the maximum of these minimum payoffs.</a:t>
            </a:r>
          </a:p>
          <a:p>
            <a:pPr>
              <a:buFont typeface="Monotype Sorts" pitchFamily="2" charset="2"/>
              <a:buNone/>
            </a:pPr>
            <a:endParaRPr lang="en-US" altLang="en-US" sz="1200"/>
          </a:p>
          <a:p>
            <a:pPr>
              <a:buFont typeface="Monotype Sorts" pitchFamily="2" charset="2"/>
              <a:buNone/>
            </a:pPr>
            <a:r>
              <a:rPr lang="en-US" altLang="en-US"/>
              <a:t>                    			      Minimum</a:t>
            </a:r>
          </a:p>
          <a:p>
            <a:pPr algn="ctr">
              <a:buFont typeface="Monotype Sorts" pitchFamily="2" charset="2"/>
              <a:buNone/>
            </a:pPr>
            <a:r>
              <a:rPr lang="en-US" altLang="en-US"/>
              <a:t> </a:t>
            </a:r>
            <a:r>
              <a:rPr lang="en-US" altLang="en-US" u="sng"/>
              <a:t>Decision</a:t>
            </a:r>
            <a:r>
              <a:rPr lang="en-US" altLang="en-US"/>
              <a:t>       </a:t>
            </a:r>
            <a:r>
              <a:rPr lang="en-US" altLang="en-US" u="sng"/>
              <a:t>Payoff</a:t>
            </a:r>
            <a:endParaRPr lang="en-US" altLang="en-US"/>
          </a:p>
          <a:p>
            <a:pPr>
              <a:buFont typeface="Monotype Sorts" pitchFamily="2" charset="2"/>
              <a:buNone/>
            </a:pPr>
            <a:r>
              <a:rPr lang="en-US" altLang="en-US"/>
              <a:t>			     	     </a:t>
            </a:r>
            <a:r>
              <a:rPr lang="en-US" altLang="en-US" i="1"/>
              <a:t>d</a:t>
            </a:r>
            <a:r>
              <a:rPr lang="en-US" altLang="en-US" baseline="-25000"/>
              <a:t>1</a:t>
            </a:r>
            <a:r>
              <a:rPr lang="en-US" altLang="en-US"/>
              <a:t>                 -2</a:t>
            </a:r>
          </a:p>
          <a:p>
            <a:pPr>
              <a:buFont typeface="Monotype Sorts" pitchFamily="2" charset="2"/>
              <a:buNone/>
            </a:pPr>
            <a:r>
              <a:rPr lang="en-US" altLang="en-US"/>
              <a:t>				     </a:t>
            </a:r>
            <a:r>
              <a:rPr lang="en-US" altLang="en-US" i="1"/>
              <a:t>d</a:t>
            </a:r>
            <a:r>
              <a:rPr lang="en-US" altLang="en-US" baseline="-25000"/>
              <a:t>2</a:t>
            </a:r>
            <a:r>
              <a:rPr lang="en-US" altLang="en-US"/>
              <a:t>                 -1</a:t>
            </a:r>
          </a:p>
          <a:p>
            <a:pPr>
              <a:buFont typeface="Monotype Sorts" pitchFamily="2" charset="2"/>
              <a:buNone/>
            </a:pPr>
            <a:r>
              <a:rPr lang="en-US" altLang="en-US"/>
              <a:t>                                  	     </a:t>
            </a:r>
            <a:r>
              <a:rPr lang="en-US" altLang="en-US" i="1"/>
              <a:t>d</a:t>
            </a:r>
            <a:r>
              <a:rPr lang="en-US" altLang="en-US" baseline="-25000"/>
              <a:t>3</a:t>
            </a:r>
            <a:r>
              <a:rPr lang="en-US" altLang="en-US"/>
              <a:t>                 -3</a:t>
            </a:r>
          </a:p>
        </p:txBody>
      </p:sp>
      <p:sp>
        <p:nvSpPr>
          <p:cNvPr id="90123" name="AutoShape 11"/>
          <p:cNvSpPr>
            <a:spLocks noChangeArrowheads="1"/>
          </p:cNvSpPr>
          <p:nvPr/>
        </p:nvSpPr>
        <p:spPr bwMode="auto">
          <a:xfrm>
            <a:off x="952500" y="3600450"/>
            <a:ext cx="2228850" cy="1085850"/>
          </a:xfrm>
          <a:prstGeom prst="wedgeEllipseCallout">
            <a:avLst>
              <a:gd name="adj1" fmla="val 70657"/>
              <a:gd name="adj2" fmla="val 59505"/>
            </a:avLst>
          </a:prstGeom>
          <a:gradFill rotWithShape="0">
            <a:gsLst>
              <a:gs pos="0">
                <a:srgbClr val="5F5F5F">
                  <a:gamma/>
                  <a:shade val="46275"/>
                  <a:invGamma/>
                </a:srgbClr>
              </a:gs>
              <a:gs pos="50000">
                <a:srgbClr val="5F5F5F"/>
              </a:gs>
              <a:gs pos="100000">
                <a:srgbClr val="5F5F5F">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n-US" altLang="en-US" sz="2400">
                <a:solidFill>
                  <a:srgbClr val="FFFFFF"/>
                </a:solidFill>
                <a:effectLst>
                  <a:outerShdw blurRad="38100" dist="38100" dir="2700000" algn="tl">
                    <a:srgbClr val="000000"/>
                  </a:outerShdw>
                </a:effectLst>
                <a:latin typeface="Book Antiqua" panose="02040602050305030304" pitchFamily="18" charset="0"/>
              </a:rPr>
              <a:t>Maximin</a:t>
            </a:r>
          </a:p>
          <a:p>
            <a:pPr algn="ctr"/>
            <a:r>
              <a:rPr lang="en-US" altLang="en-US" sz="2400">
                <a:solidFill>
                  <a:srgbClr val="FFFFFF"/>
                </a:solidFill>
                <a:effectLst>
                  <a:outerShdw blurRad="38100" dist="38100" dir="2700000" algn="tl">
                    <a:srgbClr val="000000"/>
                  </a:outerShdw>
                </a:effectLst>
                <a:latin typeface="Book Antiqua" panose="02040602050305030304" pitchFamily="18" charset="0"/>
              </a:rPr>
              <a:t>decision</a:t>
            </a:r>
          </a:p>
        </p:txBody>
      </p:sp>
      <p:sp>
        <p:nvSpPr>
          <p:cNvPr id="90124" name="AutoShape 12"/>
          <p:cNvSpPr>
            <a:spLocks noChangeArrowheads="1"/>
          </p:cNvSpPr>
          <p:nvPr/>
        </p:nvSpPr>
        <p:spPr bwMode="auto">
          <a:xfrm>
            <a:off x="6096000" y="3638550"/>
            <a:ext cx="2228850" cy="1028700"/>
          </a:xfrm>
          <a:prstGeom prst="wedgeEllipseCallout">
            <a:avLst>
              <a:gd name="adj1" fmla="val -71227"/>
              <a:gd name="adj2" fmla="val 61884"/>
            </a:avLst>
          </a:prstGeom>
          <a:gradFill rotWithShape="0">
            <a:gsLst>
              <a:gs pos="0">
                <a:srgbClr val="5F5F5F">
                  <a:gamma/>
                  <a:shade val="46275"/>
                  <a:invGamma/>
                </a:srgbClr>
              </a:gs>
              <a:gs pos="50000">
                <a:srgbClr val="5F5F5F"/>
              </a:gs>
              <a:gs pos="100000">
                <a:srgbClr val="5F5F5F">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n-US" altLang="en-US" sz="2400">
                <a:solidFill>
                  <a:srgbClr val="FFFFFF"/>
                </a:solidFill>
                <a:effectLst>
                  <a:outerShdw blurRad="38100" dist="38100" dir="2700000" algn="tl">
                    <a:srgbClr val="000000"/>
                  </a:outerShdw>
                </a:effectLst>
                <a:latin typeface="Book Antiqua" panose="02040602050305030304" pitchFamily="18" charset="0"/>
              </a:rPr>
              <a:t>Maximin</a:t>
            </a:r>
          </a:p>
          <a:p>
            <a:pPr algn="ctr"/>
            <a:r>
              <a:rPr lang="en-US" altLang="en-US" sz="2400">
                <a:solidFill>
                  <a:srgbClr val="FFFFFF"/>
                </a:solidFill>
                <a:effectLst>
                  <a:outerShdw blurRad="38100" dist="38100" dir="2700000" algn="tl">
                    <a:srgbClr val="000000"/>
                  </a:outerShdw>
                </a:effectLst>
                <a:latin typeface="Book Antiqua" panose="02040602050305030304" pitchFamily="18" charset="0"/>
              </a:rPr>
              <a:t>payoff</a:t>
            </a:r>
          </a:p>
        </p:txBody>
      </p:sp>
    </p:spTree>
  </p:cSld>
  <p:clrMapOvr>
    <a:masterClrMapping/>
  </p:clrMapOvr>
  <p:transition>
    <p:zoom/>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32" name="Rectangle 8"/>
          <p:cNvSpPr>
            <a:spLocks noChangeArrowheads="1"/>
          </p:cNvSpPr>
          <p:nvPr/>
        </p:nvSpPr>
        <p:spPr bwMode="auto">
          <a:xfrm>
            <a:off x="3143250" y="3562350"/>
            <a:ext cx="2800350" cy="2190750"/>
          </a:xfrm>
          <a:prstGeom prst="rect">
            <a:avLst/>
          </a:prstGeom>
          <a:gradFill rotWithShape="0">
            <a:gsLst>
              <a:gs pos="0">
                <a:schemeClr val="bg1">
                  <a:gamma/>
                  <a:shade val="46275"/>
                  <a:invGamma/>
                </a:schemeClr>
              </a:gs>
              <a:gs pos="50000">
                <a:schemeClr val="bg1"/>
              </a:gs>
              <a:gs pos="100000">
                <a:schemeClr val="bg1">
                  <a:gamma/>
                  <a:shade val="46275"/>
                  <a:invGamma/>
                </a:scheme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627" name="Rectangle 3"/>
          <p:cNvSpPr>
            <a:spLocks noGrp="1" noChangeArrowheads="1"/>
          </p:cNvSpPr>
          <p:nvPr>
            <p:ph type="body" idx="1"/>
          </p:nvPr>
        </p:nvSpPr>
        <p:spPr>
          <a:xfrm>
            <a:off x="514350" y="1049338"/>
            <a:ext cx="7772400" cy="5238750"/>
          </a:xfrm>
          <a:noFill/>
          <a:ln/>
        </p:spPr>
        <p:txBody>
          <a:bodyPr lIns="92075" tIns="46038" rIns="92075" bIns="46038"/>
          <a:lstStyle/>
          <a:p>
            <a:r>
              <a:rPr lang="en-US" altLang="en-US">
                <a:solidFill>
                  <a:srgbClr val="66FFFF"/>
                </a:solidFill>
              </a:rPr>
              <a:t>Minimax Regret Approach</a:t>
            </a:r>
          </a:p>
          <a:p>
            <a:pPr>
              <a:buFont typeface="Monotype Sorts" pitchFamily="2" charset="2"/>
              <a:buNone/>
            </a:pPr>
            <a:r>
              <a:rPr lang="en-US" altLang="en-US"/>
              <a:t>		For the minimax regret approach, first compute a regret table by subtracting each payoff in a column from the largest payoff in that column.  In this example, in the first column subtract 4, 0, and 1 from 4;  etc. The resulting regret table is:  </a:t>
            </a:r>
          </a:p>
          <a:p>
            <a:pPr>
              <a:buFont typeface="Monotype Sorts" pitchFamily="2" charset="2"/>
              <a:buNone/>
            </a:pPr>
            <a:endParaRPr lang="en-US" altLang="en-US" sz="1200"/>
          </a:p>
          <a:p>
            <a:pPr>
              <a:buFont typeface="Monotype Sorts" pitchFamily="2" charset="2"/>
              <a:buNone/>
            </a:pPr>
            <a:r>
              <a:rPr lang="en-US" altLang="en-US"/>
              <a:t>                               	           </a:t>
            </a:r>
            <a:r>
              <a:rPr lang="en-US" altLang="en-US" i="1"/>
              <a:t>s</a:t>
            </a:r>
            <a:r>
              <a:rPr lang="en-US" altLang="en-US" baseline="-25000"/>
              <a:t>1</a:t>
            </a:r>
            <a:r>
              <a:rPr lang="en-US" altLang="en-US"/>
              <a:t>     </a:t>
            </a:r>
            <a:r>
              <a:rPr lang="en-US" altLang="en-US" i="1"/>
              <a:t>s</a:t>
            </a:r>
            <a:r>
              <a:rPr lang="en-US" altLang="en-US" baseline="-25000"/>
              <a:t>2</a:t>
            </a:r>
            <a:r>
              <a:rPr lang="en-US" altLang="en-US"/>
              <a:t>     </a:t>
            </a:r>
            <a:r>
              <a:rPr lang="en-US" altLang="en-US" i="1"/>
              <a:t>s</a:t>
            </a:r>
            <a:r>
              <a:rPr lang="en-US" altLang="en-US" baseline="-25000"/>
              <a:t>3</a:t>
            </a:r>
            <a:endParaRPr lang="en-US" altLang="en-US"/>
          </a:p>
          <a:p>
            <a:pPr>
              <a:buFont typeface="Monotype Sorts" pitchFamily="2" charset="2"/>
              <a:buNone/>
            </a:pPr>
            <a:endParaRPr lang="en-US" altLang="en-US" sz="1200"/>
          </a:p>
          <a:p>
            <a:pPr>
              <a:buFont typeface="Monotype Sorts" pitchFamily="2" charset="2"/>
              <a:buNone/>
            </a:pPr>
            <a:r>
              <a:rPr lang="en-US" altLang="en-US"/>
              <a:t>			             </a:t>
            </a:r>
            <a:r>
              <a:rPr lang="en-US" altLang="en-US" i="1"/>
              <a:t>d</a:t>
            </a:r>
            <a:r>
              <a:rPr lang="en-US" altLang="en-US" baseline="-25000"/>
              <a:t>1</a:t>
            </a:r>
            <a:r>
              <a:rPr lang="en-US" altLang="en-US"/>
              <a:t>       0      1      1</a:t>
            </a:r>
          </a:p>
          <a:p>
            <a:pPr>
              <a:buFont typeface="Monotype Sorts" pitchFamily="2" charset="2"/>
              <a:buNone/>
            </a:pPr>
            <a:r>
              <a:rPr lang="en-US" altLang="en-US"/>
              <a:t>                     	             </a:t>
            </a:r>
            <a:r>
              <a:rPr lang="en-US" altLang="en-US" i="1"/>
              <a:t>d</a:t>
            </a:r>
            <a:r>
              <a:rPr lang="en-US" altLang="en-US" baseline="-25000"/>
              <a:t>2</a:t>
            </a:r>
            <a:r>
              <a:rPr lang="en-US" altLang="en-US"/>
              <a:t>       4      2      0</a:t>
            </a:r>
          </a:p>
          <a:p>
            <a:pPr>
              <a:buFont typeface="Monotype Sorts" pitchFamily="2" charset="2"/>
              <a:buNone/>
            </a:pPr>
            <a:r>
              <a:rPr lang="en-US" altLang="en-US"/>
              <a:t>                     	             </a:t>
            </a:r>
            <a:r>
              <a:rPr lang="en-US" altLang="en-US" i="1"/>
              <a:t>d</a:t>
            </a:r>
            <a:r>
              <a:rPr lang="en-US" altLang="en-US" baseline="-25000"/>
              <a:t>3</a:t>
            </a:r>
            <a:r>
              <a:rPr lang="en-US" altLang="en-US"/>
              <a:t>       3      0      2</a:t>
            </a:r>
          </a:p>
        </p:txBody>
      </p:sp>
      <p:sp>
        <p:nvSpPr>
          <p:cNvPr id="26626" name="Rectangle 2"/>
          <p:cNvSpPr>
            <a:spLocks noGrp="1" noChangeArrowheads="1"/>
          </p:cNvSpPr>
          <p:nvPr>
            <p:ph type="title"/>
          </p:nvPr>
        </p:nvSpPr>
        <p:spPr>
          <a:xfrm>
            <a:off x="679450" y="166688"/>
            <a:ext cx="7772400" cy="585787"/>
          </a:xfrm>
          <a:noFill/>
          <a:ln/>
        </p:spPr>
        <p:txBody>
          <a:bodyPr lIns="92075" tIns="46038" rIns="92075" bIns="46038"/>
          <a:lstStyle/>
          <a:p>
            <a:r>
              <a:rPr lang="en-US" altLang="en-US"/>
              <a:t>Example</a:t>
            </a:r>
          </a:p>
        </p:txBody>
      </p:sp>
      <p:sp>
        <p:nvSpPr>
          <p:cNvPr id="26628" name="Rectangle 4"/>
          <p:cNvSpPr>
            <a:spLocks noChangeArrowheads="1"/>
          </p:cNvSpPr>
          <p:nvPr/>
        </p:nvSpPr>
        <p:spPr bwMode="auto">
          <a:xfrm>
            <a:off x="4479925" y="3405188"/>
            <a:ext cx="3001963"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26631" name="Group 7"/>
          <p:cNvGrpSpPr>
            <a:grpSpLocks/>
          </p:cNvGrpSpPr>
          <p:nvPr/>
        </p:nvGrpSpPr>
        <p:grpSpPr bwMode="auto">
          <a:xfrm>
            <a:off x="3929063" y="4187825"/>
            <a:ext cx="1766887" cy="1393825"/>
            <a:chOff x="2400" y="2832"/>
            <a:chExt cx="1104" cy="960"/>
          </a:xfrm>
        </p:grpSpPr>
        <p:sp>
          <p:nvSpPr>
            <p:cNvPr id="26629" name="Line 5"/>
            <p:cNvSpPr>
              <a:spLocks noChangeShapeType="1"/>
            </p:cNvSpPr>
            <p:nvPr/>
          </p:nvSpPr>
          <p:spPr bwMode="auto">
            <a:xfrm>
              <a:off x="2401" y="2832"/>
              <a:ext cx="1103" cy="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26630" name="Line 6"/>
            <p:cNvSpPr>
              <a:spLocks noChangeShapeType="1"/>
            </p:cNvSpPr>
            <p:nvPr/>
          </p:nvSpPr>
          <p:spPr bwMode="auto">
            <a:xfrm>
              <a:off x="2400" y="2833"/>
              <a:ext cx="0" cy="959"/>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endParaRPr lang="en-US"/>
            </a:p>
          </p:txBody>
        </p:sp>
      </p:grpSp>
    </p:spTree>
  </p:cSld>
  <p:clrMapOvr>
    <a:masterClrMapping/>
  </p:clrMapOvr>
  <p:transition spd="med">
    <p:zoom/>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8" name="Rectangle 6"/>
          <p:cNvSpPr>
            <a:spLocks noChangeArrowheads="1"/>
          </p:cNvSpPr>
          <p:nvPr/>
        </p:nvSpPr>
        <p:spPr bwMode="auto">
          <a:xfrm>
            <a:off x="2933700" y="2419350"/>
            <a:ext cx="3276600" cy="2362200"/>
          </a:xfrm>
          <a:prstGeom prst="rect">
            <a:avLst/>
          </a:prstGeom>
          <a:gradFill rotWithShape="0">
            <a:gsLst>
              <a:gs pos="0">
                <a:schemeClr val="bg1">
                  <a:gamma/>
                  <a:shade val="46275"/>
                  <a:invGamma/>
                </a:schemeClr>
              </a:gs>
              <a:gs pos="50000">
                <a:schemeClr val="bg1"/>
              </a:gs>
              <a:gs pos="100000">
                <a:schemeClr val="bg1">
                  <a:gamma/>
                  <a:shade val="46275"/>
                  <a:invGamma/>
                </a:scheme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674" name="Rectangle 2"/>
          <p:cNvSpPr>
            <a:spLocks noGrp="1" noChangeArrowheads="1"/>
          </p:cNvSpPr>
          <p:nvPr>
            <p:ph type="title"/>
          </p:nvPr>
        </p:nvSpPr>
        <p:spPr>
          <a:noFill/>
          <a:ln/>
        </p:spPr>
        <p:txBody>
          <a:bodyPr lIns="92075" tIns="46038" rIns="92075" bIns="46038"/>
          <a:lstStyle/>
          <a:p>
            <a:r>
              <a:rPr lang="en-US" altLang="en-US"/>
              <a:t>Example</a:t>
            </a:r>
          </a:p>
        </p:txBody>
      </p:sp>
      <p:sp>
        <p:nvSpPr>
          <p:cNvPr id="28675" name="Rectangle 3"/>
          <p:cNvSpPr>
            <a:spLocks noGrp="1" noChangeArrowheads="1"/>
          </p:cNvSpPr>
          <p:nvPr>
            <p:ph type="body" idx="1"/>
          </p:nvPr>
        </p:nvSpPr>
        <p:spPr>
          <a:xfrm>
            <a:off x="520700" y="1046163"/>
            <a:ext cx="8101013" cy="5005387"/>
          </a:xfrm>
          <a:noFill/>
          <a:ln/>
        </p:spPr>
        <p:txBody>
          <a:bodyPr lIns="92075" tIns="46038" rIns="92075" bIns="46038"/>
          <a:lstStyle/>
          <a:p>
            <a:r>
              <a:rPr lang="en-US" altLang="en-US">
                <a:solidFill>
                  <a:srgbClr val="66FFFF"/>
                </a:solidFill>
              </a:rPr>
              <a:t>Minimax Regret Approach (continued)</a:t>
            </a:r>
            <a:r>
              <a:rPr lang="en-US" altLang="en-US"/>
              <a:t>	</a:t>
            </a:r>
          </a:p>
          <a:p>
            <a:pPr>
              <a:buFont typeface="Monotype Sorts" pitchFamily="2" charset="2"/>
              <a:buNone/>
            </a:pPr>
            <a:r>
              <a:rPr lang="en-US" altLang="en-US"/>
              <a:t>		For each decision list the maximum regret.  Choose the decision with the minimum of these values.</a:t>
            </a:r>
          </a:p>
          <a:p>
            <a:pPr>
              <a:buFont typeface="Monotype Sorts" pitchFamily="2" charset="2"/>
              <a:buNone/>
            </a:pPr>
            <a:r>
              <a:rPr lang="en-US" altLang="en-US" sz="1600"/>
              <a:t>                              </a:t>
            </a:r>
          </a:p>
          <a:p>
            <a:pPr>
              <a:lnSpc>
                <a:spcPct val="80000"/>
              </a:lnSpc>
              <a:buFont typeface="Monotype Sorts" pitchFamily="2" charset="2"/>
              <a:buNone/>
            </a:pPr>
            <a:r>
              <a:rPr lang="en-US" altLang="en-US"/>
              <a:t>					    Maximum</a:t>
            </a:r>
          </a:p>
          <a:p>
            <a:pPr>
              <a:lnSpc>
                <a:spcPct val="80000"/>
              </a:lnSpc>
              <a:buFont typeface="Monotype Sorts" pitchFamily="2" charset="2"/>
              <a:buNone/>
            </a:pPr>
            <a:r>
              <a:rPr lang="en-US" altLang="en-US"/>
              <a:t>                                 </a:t>
            </a:r>
            <a:r>
              <a:rPr lang="en-US" altLang="en-US" u="sng"/>
              <a:t>Decision</a:t>
            </a:r>
            <a:r>
              <a:rPr lang="en-US" altLang="en-US"/>
              <a:t>       </a:t>
            </a:r>
            <a:r>
              <a:rPr lang="en-US" altLang="en-US" u="sng"/>
              <a:t>Regret</a:t>
            </a:r>
            <a:endParaRPr lang="en-US" altLang="en-US"/>
          </a:p>
          <a:p>
            <a:pPr>
              <a:buFont typeface="Monotype Sorts" pitchFamily="2" charset="2"/>
              <a:buNone/>
            </a:pPr>
            <a:r>
              <a:rPr lang="en-US" altLang="en-US"/>
              <a:t> 	 		    </a:t>
            </a:r>
            <a:r>
              <a:rPr lang="en-US" altLang="en-US" baseline="-25000"/>
              <a:t>            </a:t>
            </a:r>
            <a:r>
              <a:rPr lang="en-US" altLang="en-US"/>
              <a:t>   </a:t>
            </a:r>
            <a:r>
              <a:rPr lang="en-US" altLang="en-US" i="1"/>
              <a:t>d</a:t>
            </a:r>
            <a:r>
              <a:rPr lang="en-US" altLang="en-US" baseline="-25000"/>
              <a:t>1</a:t>
            </a:r>
            <a:r>
              <a:rPr lang="en-US" altLang="en-US"/>
              <a:t>                  1</a:t>
            </a:r>
          </a:p>
          <a:p>
            <a:pPr>
              <a:buFont typeface="Monotype Sorts" pitchFamily="2" charset="2"/>
              <a:buNone/>
            </a:pPr>
            <a:r>
              <a:rPr lang="en-US" altLang="en-US"/>
              <a:t>                                       </a:t>
            </a:r>
            <a:r>
              <a:rPr lang="en-US" altLang="en-US" i="1"/>
              <a:t>d</a:t>
            </a:r>
            <a:r>
              <a:rPr lang="en-US" altLang="en-US" baseline="-25000"/>
              <a:t>2</a:t>
            </a:r>
            <a:r>
              <a:rPr lang="en-US" altLang="en-US"/>
              <a:t>                  4</a:t>
            </a:r>
          </a:p>
          <a:p>
            <a:pPr>
              <a:buFont typeface="Monotype Sorts" pitchFamily="2" charset="2"/>
              <a:buNone/>
            </a:pPr>
            <a:r>
              <a:rPr lang="en-US" altLang="en-US"/>
              <a:t>                                       </a:t>
            </a:r>
            <a:r>
              <a:rPr lang="en-US" altLang="en-US" i="1"/>
              <a:t>d</a:t>
            </a:r>
            <a:r>
              <a:rPr lang="en-US" altLang="en-US" baseline="-25000"/>
              <a:t>3</a:t>
            </a:r>
            <a:r>
              <a:rPr lang="en-US" altLang="en-US"/>
              <a:t>                  3      </a:t>
            </a:r>
          </a:p>
        </p:txBody>
      </p:sp>
      <p:sp>
        <p:nvSpPr>
          <p:cNvPr id="28679" name="AutoShape 7"/>
          <p:cNvSpPr>
            <a:spLocks noChangeArrowheads="1"/>
          </p:cNvSpPr>
          <p:nvPr/>
        </p:nvSpPr>
        <p:spPr bwMode="auto">
          <a:xfrm>
            <a:off x="819150" y="3619500"/>
            <a:ext cx="2228850" cy="1085850"/>
          </a:xfrm>
          <a:prstGeom prst="wedgeEllipseCallout">
            <a:avLst>
              <a:gd name="adj1" fmla="val 68944"/>
              <a:gd name="adj2" fmla="val -56287"/>
            </a:avLst>
          </a:prstGeom>
          <a:gradFill rotWithShape="0">
            <a:gsLst>
              <a:gs pos="0">
                <a:srgbClr val="5F5F5F">
                  <a:gamma/>
                  <a:shade val="46275"/>
                  <a:invGamma/>
                </a:srgbClr>
              </a:gs>
              <a:gs pos="50000">
                <a:srgbClr val="5F5F5F"/>
              </a:gs>
              <a:gs pos="100000">
                <a:srgbClr val="5F5F5F">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n-US" altLang="en-US" sz="2400">
                <a:solidFill>
                  <a:srgbClr val="FFFFFF"/>
                </a:solidFill>
                <a:effectLst>
                  <a:outerShdw blurRad="38100" dist="38100" dir="2700000" algn="tl">
                    <a:srgbClr val="000000"/>
                  </a:outerShdw>
                </a:effectLst>
                <a:latin typeface="Book Antiqua" panose="02040602050305030304" pitchFamily="18" charset="0"/>
              </a:rPr>
              <a:t>Minimax</a:t>
            </a:r>
          </a:p>
          <a:p>
            <a:pPr algn="ctr"/>
            <a:r>
              <a:rPr lang="en-US" altLang="en-US" sz="2400">
                <a:solidFill>
                  <a:srgbClr val="FFFFFF"/>
                </a:solidFill>
                <a:effectLst>
                  <a:outerShdw blurRad="38100" dist="38100" dir="2700000" algn="tl">
                    <a:srgbClr val="000000"/>
                  </a:outerShdw>
                </a:effectLst>
                <a:latin typeface="Book Antiqua" panose="02040602050305030304" pitchFamily="18" charset="0"/>
              </a:rPr>
              <a:t>decision</a:t>
            </a:r>
          </a:p>
        </p:txBody>
      </p:sp>
      <p:sp>
        <p:nvSpPr>
          <p:cNvPr id="28680" name="AutoShape 8"/>
          <p:cNvSpPr>
            <a:spLocks noChangeArrowheads="1"/>
          </p:cNvSpPr>
          <p:nvPr/>
        </p:nvSpPr>
        <p:spPr bwMode="auto">
          <a:xfrm>
            <a:off x="6096000" y="3638550"/>
            <a:ext cx="2228850" cy="1028700"/>
          </a:xfrm>
          <a:prstGeom prst="wedgeEllipseCallout">
            <a:avLst>
              <a:gd name="adj1" fmla="val -78917"/>
              <a:gd name="adj2" fmla="val -58486"/>
            </a:avLst>
          </a:prstGeom>
          <a:gradFill rotWithShape="0">
            <a:gsLst>
              <a:gs pos="0">
                <a:srgbClr val="5F5F5F">
                  <a:gamma/>
                  <a:shade val="46275"/>
                  <a:invGamma/>
                </a:srgbClr>
              </a:gs>
              <a:gs pos="50000">
                <a:srgbClr val="5F5F5F"/>
              </a:gs>
              <a:gs pos="100000">
                <a:srgbClr val="5F5F5F">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n-US" altLang="en-US" sz="2400">
                <a:solidFill>
                  <a:srgbClr val="FFFFFF"/>
                </a:solidFill>
                <a:effectLst>
                  <a:outerShdw blurRad="38100" dist="38100" dir="2700000" algn="tl">
                    <a:srgbClr val="000000"/>
                  </a:outerShdw>
                </a:effectLst>
                <a:latin typeface="Book Antiqua" panose="02040602050305030304" pitchFamily="18" charset="0"/>
              </a:rPr>
              <a:t>Minimax</a:t>
            </a:r>
          </a:p>
          <a:p>
            <a:pPr algn="ctr"/>
            <a:r>
              <a:rPr lang="en-US" altLang="en-US" sz="2400">
                <a:solidFill>
                  <a:srgbClr val="FFFFFF"/>
                </a:solidFill>
                <a:effectLst>
                  <a:outerShdw blurRad="38100" dist="38100" dir="2700000" algn="tl">
                    <a:srgbClr val="000000"/>
                  </a:outerShdw>
                </a:effectLst>
                <a:latin typeface="Book Antiqua" panose="02040602050305030304" pitchFamily="18" charset="0"/>
              </a:rPr>
              <a:t>regret</a:t>
            </a:r>
          </a:p>
        </p:txBody>
      </p:sp>
    </p:spTree>
  </p:cSld>
  <p:clrMapOvr>
    <a:masterClrMapping/>
  </p:clrMapOvr>
  <p:transition spd="med">
    <p:zoom/>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684213" y="166688"/>
            <a:ext cx="7772400" cy="585787"/>
          </a:xfrm>
          <a:noFill/>
          <a:ln/>
        </p:spPr>
        <p:txBody>
          <a:bodyPr lIns="92075" tIns="46038" rIns="92075" bIns="46038"/>
          <a:lstStyle/>
          <a:p>
            <a:r>
              <a:rPr lang="en-US" altLang="en-US"/>
              <a:t>Decision Making with Probabilities</a:t>
            </a:r>
          </a:p>
        </p:txBody>
      </p:sp>
      <p:sp>
        <p:nvSpPr>
          <p:cNvPr id="30723" name="Rectangle 3"/>
          <p:cNvSpPr>
            <a:spLocks noGrp="1" noChangeArrowheads="1"/>
          </p:cNvSpPr>
          <p:nvPr>
            <p:ph type="body" idx="1"/>
          </p:nvPr>
        </p:nvSpPr>
        <p:spPr>
          <a:xfrm>
            <a:off x="515938" y="1050925"/>
            <a:ext cx="7772400" cy="4757738"/>
          </a:xfrm>
          <a:noFill/>
          <a:ln/>
        </p:spPr>
        <p:txBody>
          <a:bodyPr lIns="92075" tIns="46038" rIns="92075" bIns="46038"/>
          <a:lstStyle/>
          <a:p>
            <a:r>
              <a:rPr lang="en-US" altLang="en-US">
                <a:solidFill>
                  <a:srgbClr val="66FFFF"/>
                </a:solidFill>
              </a:rPr>
              <a:t>Expected Value Approach</a:t>
            </a:r>
          </a:p>
          <a:p>
            <a:pPr lvl="1"/>
            <a:r>
              <a:rPr lang="en-US" altLang="en-US"/>
              <a:t>If probabilistic information regarding the states of nature is available, one may use the </a:t>
            </a:r>
            <a:r>
              <a:rPr lang="en-US" altLang="en-US" u="sng"/>
              <a:t>expected value (EV) approach</a:t>
            </a:r>
            <a:r>
              <a:rPr lang="en-US" altLang="en-US"/>
              <a:t>.   </a:t>
            </a:r>
          </a:p>
          <a:p>
            <a:pPr lvl="1"/>
            <a:r>
              <a:rPr lang="en-US" altLang="en-US"/>
              <a:t>Here the expected return for each decision is calculated by summing the products of the payoff under each state of nature and the probability of the respective state of nature occurring.  </a:t>
            </a:r>
          </a:p>
          <a:p>
            <a:pPr lvl="1"/>
            <a:r>
              <a:rPr lang="en-US" altLang="en-US"/>
              <a:t>The decision yielding the </a:t>
            </a:r>
            <a:r>
              <a:rPr lang="en-US" altLang="en-US" u="sng"/>
              <a:t>best expected return</a:t>
            </a:r>
            <a:r>
              <a:rPr lang="en-US" altLang="en-US"/>
              <a:t> is chosen.</a:t>
            </a:r>
          </a:p>
        </p:txBody>
      </p:sp>
    </p:spTree>
  </p:cSld>
  <p:clrMapOvr>
    <a:masterClrMapping/>
  </p:clrMapOvr>
  <p:transition spd="med">
    <p:zoom/>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3" name="Rectangle 5"/>
          <p:cNvSpPr>
            <a:spLocks noChangeArrowheads="1"/>
          </p:cNvSpPr>
          <p:nvPr/>
        </p:nvSpPr>
        <p:spPr bwMode="auto">
          <a:xfrm>
            <a:off x="2990850" y="2609850"/>
            <a:ext cx="2971800" cy="1162050"/>
          </a:xfrm>
          <a:prstGeom prst="rect">
            <a:avLst/>
          </a:prstGeom>
          <a:gradFill rotWithShape="0">
            <a:gsLst>
              <a:gs pos="0">
                <a:schemeClr val="bg1">
                  <a:gamma/>
                  <a:shade val="46275"/>
                  <a:invGamma/>
                </a:schemeClr>
              </a:gs>
              <a:gs pos="50000">
                <a:schemeClr val="bg1"/>
              </a:gs>
              <a:gs pos="100000">
                <a:schemeClr val="bg1">
                  <a:gamma/>
                  <a:shade val="46275"/>
                  <a:invGamma/>
                </a:scheme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70" name="Rectangle 2"/>
          <p:cNvSpPr>
            <a:spLocks noGrp="1" noChangeArrowheads="1"/>
          </p:cNvSpPr>
          <p:nvPr>
            <p:ph type="title"/>
          </p:nvPr>
        </p:nvSpPr>
        <p:spPr>
          <a:noFill/>
          <a:ln/>
        </p:spPr>
        <p:txBody>
          <a:bodyPr lIns="92075" tIns="46038" rIns="92075" bIns="46038"/>
          <a:lstStyle/>
          <a:p>
            <a:r>
              <a:rPr lang="en-US" altLang="en-US"/>
              <a:t>Expected Value of a Decision Alternative</a:t>
            </a:r>
          </a:p>
        </p:txBody>
      </p:sp>
      <p:sp>
        <p:nvSpPr>
          <p:cNvPr id="32771" name="Rectangle 3"/>
          <p:cNvSpPr>
            <a:spLocks noGrp="1" noChangeArrowheads="1"/>
          </p:cNvSpPr>
          <p:nvPr>
            <p:ph type="body" idx="1"/>
          </p:nvPr>
        </p:nvSpPr>
        <p:spPr>
          <a:xfrm>
            <a:off x="520700" y="1046163"/>
            <a:ext cx="8101013" cy="5005387"/>
          </a:xfrm>
          <a:noFill/>
          <a:ln/>
        </p:spPr>
        <p:txBody>
          <a:bodyPr lIns="92075" tIns="46038" rIns="92075" bIns="46038"/>
          <a:lstStyle/>
          <a:p>
            <a:r>
              <a:rPr lang="en-US" altLang="en-US"/>
              <a:t>The </a:t>
            </a:r>
            <a:r>
              <a:rPr lang="en-US" altLang="en-US" u="sng"/>
              <a:t>expected value of a decision alternative</a:t>
            </a:r>
            <a:r>
              <a:rPr lang="en-US" altLang="en-US"/>
              <a:t> is the sum of weighted payoffs for the decision alternative.</a:t>
            </a:r>
          </a:p>
          <a:p>
            <a:r>
              <a:rPr lang="en-US" altLang="en-US"/>
              <a:t>The expected value (EV) of decision alternative </a:t>
            </a:r>
            <a:r>
              <a:rPr lang="en-US" altLang="en-US" i="1"/>
              <a:t>d</a:t>
            </a:r>
            <a:r>
              <a:rPr lang="en-US" altLang="en-US" i="1" baseline="-25000"/>
              <a:t>i</a:t>
            </a:r>
            <a:r>
              <a:rPr lang="en-US" altLang="en-US"/>
              <a:t>  is defined as:</a:t>
            </a:r>
          </a:p>
          <a:p>
            <a:pPr>
              <a:buFont typeface="Monotype Sorts" pitchFamily="2" charset="2"/>
              <a:buNone/>
            </a:pPr>
            <a:endParaRPr lang="en-US" altLang="en-US"/>
          </a:p>
          <a:p>
            <a:pPr>
              <a:buFont typeface="Monotype Sorts" pitchFamily="2" charset="2"/>
              <a:buNone/>
            </a:pPr>
            <a:endParaRPr lang="en-US" altLang="en-US"/>
          </a:p>
          <a:p>
            <a:pPr>
              <a:buFont typeface="Monotype Sorts" pitchFamily="2" charset="2"/>
              <a:buNone/>
            </a:pPr>
            <a:endParaRPr lang="en-US" altLang="en-US" sz="1600"/>
          </a:p>
          <a:p>
            <a:pPr>
              <a:buFont typeface="Monotype Sorts" pitchFamily="2" charset="2"/>
              <a:buNone/>
            </a:pPr>
            <a:r>
              <a:rPr lang="en-US" altLang="en-US" sz="1200"/>
              <a:t>	</a:t>
            </a:r>
          </a:p>
          <a:p>
            <a:pPr>
              <a:lnSpc>
                <a:spcPct val="90000"/>
              </a:lnSpc>
              <a:buFont typeface="Monotype Sorts" pitchFamily="2" charset="2"/>
              <a:buNone/>
            </a:pPr>
            <a:r>
              <a:rPr lang="en-US" altLang="en-US"/>
              <a:t>	where:      </a:t>
            </a:r>
            <a:r>
              <a:rPr lang="en-US" altLang="en-US" i="1"/>
              <a:t>N</a:t>
            </a:r>
            <a:r>
              <a:rPr lang="en-US" altLang="en-US"/>
              <a:t> = the number of states of nature</a:t>
            </a:r>
          </a:p>
          <a:p>
            <a:pPr>
              <a:lnSpc>
                <a:spcPct val="90000"/>
              </a:lnSpc>
              <a:buFont typeface="Monotype Sorts" pitchFamily="2" charset="2"/>
              <a:buNone/>
            </a:pPr>
            <a:r>
              <a:rPr lang="en-US" altLang="en-US"/>
              <a:t>		      </a:t>
            </a:r>
            <a:r>
              <a:rPr lang="en-US" altLang="en-US" i="1"/>
              <a:t>P</a:t>
            </a:r>
            <a:r>
              <a:rPr lang="en-US" altLang="en-US"/>
              <a:t>(</a:t>
            </a:r>
            <a:r>
              <a:rPr lang="en-US" altLang="en-US" i="1"/>
              <a:t>s</a:t>
            </a:r>
            <a:r>
              <a:rPr lang="en-US" altLang="en-US" i="1" baseline="-25000"/>
              <a:t>j </a:t>
            </a:r>
            <a:r>
              <a:rPr lang="en-US" altLang="en-US"/>
              <a:t>) = the probability of state of nature </a:t>
            </a:r>
            <a:r>
              <a:rPr lang="en-US" altLang="en-US" i="1"/>
              <a:t>s</a:t>
            </a:r>
            <a:r>
              <a:rPr lang="en-US" altLang="en-US" i="1" baseline="-25000"/>
              <a:t>j</a:t>
            </a:r>
            <a:endParaRPr lang="en-US" altLang="en-US"/>
          </a:p>
          <a:p>
            <a:pPr>
              <a:lnSpc>
                <a:spcPct val="90000"/>
              </a:lnSpc>
              <a:buFont typeface="Monotype Sorts" pitchFamily="2" charset="2"/>
              <a:buNone/>
            </a:pPr>
            <a:r>
              <a:rPr lang="en-US" altLang="en-US"/>
              <a:t>		         </a:t>
            </a:r>
            <a:r>
              <a:rPr lang="en-US" altLang="en-US" i="1"/>
              <a:t>V</a:t>
            </a:r>
            <a:r>
              <a:rPr lang="en-US" altLang="en-US" i="1" baseline="-25000"/>
              <a:t>ij </a:t>
            </a:r>
            <a:r>
              <a:rPr lang="en-US" altLang="en-US"/>
              <a:t> = the payoff corresponding to decision 		       alternative </a:t>
            </a:r>
            <a:r>
              <a:rPr lang="en-US" altLang="en-US" i="1"/>
              <a:t>d</a:t>
            </a:r>
            <a:r>
              <a:rPr lang="en-US" altLang="en-US" i="1" baseline="-25000"/>
              <a:t>i</a:t>
            </a:r>
            <a:r>
              <a:rPr lang="en-US" altLang="en-US"/>
              <a:t>  and state of nature </a:t>
            </a:r>
            <a:r>
              <a:rPr lang="en-US" altLang="en-US" i="1"/>
              <a:t>s</a:t>
            </a:r>
            <a:r>
              <a:rPr lang="en-US" altLang="en-US" i="1" baseline="-25000"/>
              <a:t>j</a:t>
            </a:r>
          </a:p>
        </p:txBody>
      </p:sp>
      <p:graphicFrame>
        <p:nvGraphicFramePr>
          <p:cNvPr id="32772" name="Object 4"/>
          <p:cNvGraphicFramePr>
            <a:graphicFrameLocks/>
          </p:cNvGraphicFramePr>
          <p:nvPr/>
        </p:nvGraphicFramePr>
        <p:xfrm>
          <a:off x="3148013" y="2746375"/>
          <a:ext cx="2744787" cy="954088"/>
        </p:xfrm>
        <a:graphic>
          <a:graphicData uri="http://schemas.openxmlformats.org/presentationml/2006/ole">
            <mc:AlternateContent xmlns:mc="http://schemas.openxmlformats.org/markup-compatibility/2006">
              <mc:Choice xmlns:v="urn:schemas-microsoft-com:vml" Requires="v">
                <p:oleObj spid="_x0000_s32776" name="Equation" r:id="rId4" imgW="2744640" imgH="954000" progId="Equation.2">
                  <p:embed/>
                </p:oleObj>
              </mc:Choice>
              <mc:Fallback>
                <p:oleObj name="Equation" r:id="rId4" imgW="2744640" imgH="954000" progId="Equation.2">
                  <p:embed/>
                  <p:pic>
                    <p:nvPicPr>
                      <p:cNvPr id="0" name="Object 4"/>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48013" y="2746375"/>
                        <a:ext cx="2744787" cy="95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spd="med">
    <p:zoom/>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noFill/>
          <a:ln/>
        </p:spPr>
        <p:txBody>
          <a:bodyPr lIns="92075" tIns="46038" rIns="92075" bIns="46038"/>
          <a:lstStyle/>
          <a:p>
            <a:r>
              <a:rPr lang="en-US" altLang="en-US"/>
              <a:t>Example:  Burger Prince</a:t>
            </a:r>
          </a:p>
        </p:txBody>
      </p:sp>
      <p:sp>
        <p:nvSpPr>
          <p:cNvPr id="34819" name="Rectangle 3"/>
          <p:cNvSpPr>
            <a:spLocks noGrp="1" noChangeArrowheads="1"/>
          </p:cNvSpPr>
          <p:nvPr>
            <p:ph type="body" idx="1"/>
          </p:nvPr>
        </p:nvSpPr>
        <p:spPr>
          <a:xfrm>
            <a:off x="687388" y="1050925"/>
            <a:ext cx="7772400" cy="5295900"/>
          </a:xfrm>
          <a:noFill/>
          <a:ln/>
        </p:spPr>
        <p:txBody>
          <a:bodyPr lIns="92075" tIns="46038" rIns="92075" bIns="46038"/>
          <a:lstStyle/>
          <a:p>
            <a:pPr>
              <a:buFont typeface="Monotype Sorts" pitchFamily="2" charset="2"/>
              <a:buNone/>
            </a:pPr>
            <a:r>
              <a:rPr lang="en-US" altLang="en-US"/>
              <a:t>		Burger Prince Restaurant is contemplating opening a new restaurant on Main Street.  It has three different models, each with a different seating capacity.  Burger Prince estimates that the average number of customers per hour will be 80, 100, or 120.  The payoff table for the three models is on the next slide.  </a:t>
            </a:r>
            <a:endParaRPr lang="en-US" altLang="en-US" sz="1400"/>
          </a:p>
        </p:txBody>
      </p:sp>
    </p:spTree>
  </p:cSld>
  <p:clrMapOvr>
    <a:masterClrMapping/>
  </p:clrMapOvr>
  <p:transition spd="med">
    <p:zoom/>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91" name="Rectangle 7"/>
          <p:cNvSpPr>
            <a:spLocks noChangeArrowheads="1"/>
          </p:cNvSpPr>
          <p:nvPr/>
        </p:nvSpPr>
        <p:spPr bwMode="auto">
          <a:xfrm>
            <a:off x="1238250" y="1695450"/>
            <a:ext cx="7029450" cy="2667000"/>
          </a:xfrm>
          <a:prstGeom prst="rect">
            <a:avLst/>
          </a:prstGeom>
          <a:gradFill rotWithShape="0">
            <a:gsLst>
              <a:gs pos="0">
                <a:schemeClr val="bg1">
                  <a:gamma/>
                  <a:shade val="46275"/>
                  <a:invGamma/>
                </a:schemeClr>
              </a:gs>
              <a:gs pos="50000">
                <a:schemeClr val="bg1"/>
              </a:gs>
              <a:gs pos="100000">
                <a:schemeClr val="bg1">
                  <a:gamma/>
                  <a:shade val="46275"/>
                  <a:invGamma/>
                </a:scheme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8786" name="Rectangle 2"/>
          <p:cNvSpPr>
            <a:spLocks noGrp="1" noChangeArrowheads="1"/>
          </p:cNvSpPr>
          <p:nvPr>
            <p:ph type="title"/>
          </p:nvPr>
        </p:nvSpPr>
        <p:spPr/>
        <p:txBody>
          <a:bodyPr/>
          <a:lstStyle/>
          <a:p>
            <a:r>
              <a:rPr lang="en-US" altLang="en-US"/>
              <a:t>Example:  Burger Prince</a:t>
            </a:r>
          </a:p>
        </p:txBody>
      </p:sp>
      <p:sp>
        <p:nvSpPr>
          <p:cNvPr id="118787" name="Rectangle 3"/>
          <p:cNvSpPr>
            <a:spLocks noGrp="1" noChangeArrowheads="1"/>
          </p:cNvSpPr>
          <p:nvPr>
            <p:ph type="body" idx="1"/>
          </p:nvPr>
        </p:nvSpPr>
        <p:spPr>
          <a:xfrm>
            <a:off x="520700" y="1084263"/>
            <a:ext cx="8101013" cy="5005387"/>
          </a:xfrm>
        </p:spPr>
        <p:txBody>
          <a:bodyPr/>
          <a:lstStyle/>
          <a:p>
            <a:r>
              <a:rPr lang="en-US" altLang="en-US">
                <a:solidFill>
                  <a:srgbClr val="66FFFF"/>
                </a:solidFill>
              </a:rPr>
              <a:t>Payoff Table</a:t>
            </a:r>
          </a:p>
          <a:p>
            <a:pPr>
              <a:buFont typeface="Monotype Sorts" pitchFamily="2" charset="2"/>
              <a:buNone/>
            </a:pPr>
            <a:endParaRPr lang="en-US" altLang="en-US" sz="1600"/>
          </a:p>
          <a:p>
            <a:pPr>
              <a:buFont typeface="Monotype Sorts" pitchFamily="2" charset="2"/>
              <a:buNone/>
            </a:pPr>
            <a:r>
              <a:rPr lang="en-US" altLang="en-US"/>
              <a:t>		     	Average Number of Customers Per Hour</a:t>
            </a:r>
          </a:p>
          <a:p>
            <a:pPr>
              <a:buFont typeface="Monotype Sorts" pitchFamily="2" charset="2"/>
              <a:buNone/>
            </a:pPr>
            <a:r>
              <a:rPr lang="en-US" altLang="en-US"/>
              <a:t>                    	    	</a:t>
            </a:r>
            <a:r>
              <a:rPr lang="en-US" altLang="en-US" i="1"/>
              <a:t>s</a:t>
            </a:r>
            <a:r>
              <a:rPr lang="en-US" altLang="en-US" baseline="-25000"/>
              <a:t>1</a:t>
            </a:r>
            <a:r>
              <a:rPr lang="en-US" altLang="en-US"/>
              <a:t> = 80     </a:t>
            </a:r>
            <a:r>
              <a:rPr lang="en-US" altLang="en-US" i="1"/>
              <a:t>s</a:t>
            </a:r>
            <a:r>
              <a:rPr lang="en-US" altLang="en-US" baseline="-25000"/>
              <a:t>2</a:t>
            </a:r>
            <a:r>
              <a:rPr lang="en-US" altLang="en-US"/>
              <a:t> = 100     </a:t>
            </a:r>
            <a:r>
              <a:rPr lang="en-US" altLang="en-US" i="1"/>
              <a:t>s</a:t>
            </a:r>
            <a:r>
              <a:rPr lang="en-US" altLang="en-US" baseline="-25000"/>
              <a:t>3</a:t>
            </a:r>
            <a:r>
              <a:rPr lang="en-US" altLang="en-US"/>
              <a:t> = 120</a:t>
            </a:r>
          </a:p>
          <a:p>
            <a:pPr>
              <a:buFont typeface="Monotype Sorts" pitchFamily="2" charset="2"/>
              <a:buNone/>
            </a:pPr>
            <a:r>
              <a:rPr lang="en-US" altLang="en-US" sz="1000"/>
              <a:t>                        </a:t>
            </a:r>
          </a:p>
          <a:p>
            <a:pPr>
              <a:buFont typeface="Monotype Sorts" pitchFamily="2" charset="2"/>
              <a:buNone/>
            </a:pPr>
            <a:r>
              <a:rPr lang="en-US" altLang="en-US"/>
              <a:t>    		Model A        $10,000     $15,000      $14,000</a:t>
            </a:r>
          </a:p>
          <a:p>
            <a:pPr>
              <a:buFont typeface="Monotype Sorts" pitchFamily="2" charset="2"/>
              <a:buNone/>
            </a:pPr>
            <a:r>
              <a:rPr lang="en-US" altLang="en-US"/>
              <a:t>    		Model B         $ 8,000     $18,000      $12,000</a:t>
            </a:r>
          </a:p>
          <a:p>
            <a:pPr>
              <a:buFont typeface="Monotype Sorts" pitchFamily="2" charset="2"/>
              <a:buNone/>
            </a:pPr>
            <a:r>
              <a:rPr lang="en-US" altLang="en-US"/>
              <a:t>    		Model C         $ 6,000     $16,000      $21,000</a:t>
            </a:r>
          </a:p>
          <a:p>
            <a:pPr>
              <a:buFont typeface="Monotype Sorts" pitchFamily="2" charset="2"/>
              <a:buNone/>
            </a:pPr>
            <a:endParaRPr lang="en-US" altLang="en-US"/>
          </a:p>
          <a:p>
            <a:pPr>
              <a:buFont typeface="Monotype Sorts" pitchFamily="2" charset="2"/>
              <a:buNone/>
            </a:pPr>
            <a:endParaRPr lang="en-US" altLang="en-US"/>
          </a:p>
        </p:txBody>
      </p:sp>
      <p:grpSp>
        <p:nvGrpSpPr>
          <p:cNvPr id="118788" name="Group 4"/>
          <p:cNvGrpSpPr>
            <a:grpSpLocks/>
          </p:cNvGrpSpPr>
          <p:nvPr/>
        </p:nvGrpSpPr>
        <p:grpSpPr bwMode="auto">
          <a:xfrm>
            <a:off x="3067050" y="2790825"/>
            <a:ext cx="4267200" cy="1379538"/>
            <a:chOff x="1776" y="2928"/>
            <a:chExt cx="2688" cy="1008"/>
          </a:xfrm>
        </p:grpSpPr>
        <p:sp>
          <p:nvSpPr>
            <p:cNvPr id="118789" name="Line 5"/>
            <p:cNvSpPr>
              <a:spLocks noChangeShapeType="1"/>
            </p:cNvSpPr>
            <p:nvPr/>
          </p:nvSpPr>
          <p:spPr bwMode="auto">
            <a:xfrm>
              <a:off x="1777" y="2928"/>
              <a:ext cx="2687" cy="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118790" name="Line 6"/>
            <p:cNvSpPr>
              <a:spLocks noChangeShapeType="1"/>
            </p:cNvSpPr>
            <p:nvPr/>
          </p:nvSpPr>
          <p:spPr bwMode="auto">
            <a:xfrm>
              <a:off x="1776" y="2929"/>
              <a:ext cx="0" cy="1007"/>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endParaRPr lang="en-US"/>
            </a:p>
          </p:txBody>
        </p:sp>
      </p:grpSp>
    </p:spTree>
  </p:cSld>
  <p:clrMapOvr>
    <a:masterClrMapping/>
  </p:clrMapOvr>
  <p:transition>
    <p:zoom/>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noFill/>
          <a:ln/>
        </p:spPr>
        <p:txBody>
          <a:bodyPr lIns="92075" tIns="46038" rIns="92075" bIns="46038"/>
          <a:lstStyle/>
          <a:p>
            <a:r>
              <a:rPr lang="en-US" altLang="en-US"/>
              <a:t>Example:  Burger Prince</a:t>
            </a:r>
          </a:p>
        </p:txBody>
      </p:sp>
      <p:sp>
        <p:nvSpPr>
          <p:cNvPr id="36867" name="Rectangle 3"/>
          <p:cNvSpPr>
            <a:spLocks noGrp="1" noChangeArrowheads="1"/>
          </p:cNvSpPr>
          <p:nvPr>
            <p:ph type="body" idx="1"/>
          </p:nvPr>
        </p:nvSpPr>
        <p:spPr>
          <a:noFill/>
          <a:ln/>
        </p:spPr>
        <p:txBody>
          <a:bodyPr lIns="92075" tIns="46038" rIns="92075" bIns="46038"/>
          <a:lstStyle/>
          <a:p>
            <a:r>
              <a:rPr lang="en-US" altLang="en-US">
                <a:solidFill>
                  <a:srgbClr val="66FFFF"/>
                </a:solidFill>
              </a:rPr>
              <a:t>Expected Value Approach</a:t>
            </a:r>
          </a:p>
          <a:p>
            <a:pPr>
              <a:buFont typeface="Monotype Sorts" pitchFamily="2" charset="2"/>
              <a:buNone/>
            </a:pPr>
            <a:r>
              <a:rPr lang="en-US" altLang="en-US"/>
              <a:t>		Calculate the expected value for each decision.  The  decision tree on the next slide can assist in this calculation.  Here </a:t>
            </a:r>
            <a:r>
              <a:rPr lang="en-US" altLang="en-US" i="1"/>
              <a:t>d</a:t>
            </a:r>
            <a:r>
              <a:rPr lang="en-US" altLang="en-US" baseline="-25000"/>
              <a:t>1</a:t>
            </a:r>
            <a:r>
              <a:rPr lang="en-US" altLang="en-US"/>
              <a:t>, </a:t>
            </a:r>
            <a:r>
              <a:rPr lang="en-US" altLang="en-US" i="1"/>
              <a:t>d</a:t>
            </a:r>
            <a:r>
              <a:rPr lang="en-US" altLang="en-US" baseline="-25000"/>
              <a:t>2</a:t>
            </a:r>
            <a:r>
              <a:rPr lang="en-US" altLang="en-US"/>
              <a:t>, </a:t>
            </a:r>
            <a:r>
              <a:rPr lang="en-US" altLang="en-US" i="1"/>
              <a:t>d</a:t>
            </a:r>
            <a:r>
              <a:rPr lang="en-US" altLang="en-US" baseline="-25000"/>
              <a:t>3 </a:t>
            </a:r>
            <a:r>
              <a:rPr lang="en-US" altLang="en-US"/>
              <a:t> represent the decision alternatives of models A, B, C, and </a:t>
            </a:r>
            <a:r>
              <a:rPr lang="en-US" altLang="en-US" i="1"/>
              <a:t>s</a:t>
            </a:r>
            <a:r>
              <a:rPr lang="en-US" altLang="en-US" baseline="-25000"/>
              <a:t>1</a:t>
            </a:r>
            <a:r>
              <a:rPr lang="en-US" altLang="en-US"/>
              <a:t>, </a:t>
            </a:r>
            <a:r>
              <a:rPr lang="en-US" altLang="en-US" i="1"/>
              <a:t>s</a:t>
            </a:r>
            <a:r>
              <a:rPr lang="en-US" altLang="en-US" baseline="-25000"/>
              <a:t>2</a:t>
            </a:r>
            <a:r>
              <a:rPr lang="en-US" altLang="en-US"/>
              <a:t>, </a:t>
            </a:r>
            <a:r>
              <a:rPr lang="en-US" altLang="en-US" i="1"/>
              <a:t>s</a:t>
            </a:r>
            <a:r>
              <a:rPr lang="en-US" altLang="en-US" baseline="-25000"/>
              <a:t>3 </a:t>
            </a:r>
            <a:r>
              <a:rPr lang="en-US" altLang="en-US"/>
              <a:t> represent the states of nature of 80, 100, and 120.</a:t>
            </a:r>
          </a:p>
        </p:txBody>
      </p:sp>
    </p:spTree>
  </p:cSld>
  <p:clrMapOvr>
    <a:masterClrMapping/>
  </p:clrMapOvr>
  <p:transition spd="med">
    <p:zo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84213" y="111125"/>
            <a:ext cx="7772400" cy="681038"/>
          </a:xfrm>
          <a:noFill/>
          <a:ln/>
        </p:spPr>
        <p:txBody>
          <a:bodyPr lIns="92075" tIns="46038" rIns="92075" bIns="46038"/>
          <a:lstStyle/>
          <a:p>
            <a:r>
              <a:rPr lang="en-US" altLang="en-US"/>
              <a:t>Problem Formulation</a:t>
            </a:r>
          </a:p>
        </p:txBody>
      </p:sp>
      <p:sp>
        <p:nvSpPr>
          <p:cNvPr id="8195" name="Rectangle 3"/>
          <p:cNvSpPr>
            <a:spLocks noGrp="1" noChangeArrowheads="1"/>
          </p:cNvSpPr>
          <p:nvPr>
            <p:ph type="body" idx="1"/>
          </p:nvPr>
        </p:nvSpPr>
        <p:spPr>
          <a:xfrm>
            <a:off x="517525" y="1046163"/>
            <a:ext cx="7772400" cy="4852987"/>
          </a:xfrm>
          <a:noFill/>
          <a:ln/>
        </p:spPr>
        <p:txBody>
          <a:bodyPr lIns="92075" tIns="46038" rIns="92075" bIns="46038"/>
          <a:lstStyle/>
          <a:p>
            <a:r>
              <a:rPr lang="en-US" altLang="en-US"/>
              <a:t>A decision problem is characterized by decision alternatives, states of nature, and resulting payoffs.</a:t>
            </a:r>
          </a:p>
          <a:p>
            <a:r>
              <a:rPr lang="en-US" altLang="en-US"/>
              <a:t>The </a:t>
            </a:r>
            <a:r>
              <a:rPr lang="en-US" altLang="en-US" u="sng"/>
              <a:t>decision alternatives</a:t>
            </a:r>
            <a:r>
              <a:rPr lang="en-US" altLang="en-US"/>
              <a:t> are the different possible strategies the decision maker can employ.</a:t>
            </a:r>
          </a:p>
          <a:p>
            <a:r>
              <a:rPr lang="en-US" altLang="en-US"/>
              <a:t>The </a:t>
            </a:r>
            <a:r>
              <a:rPr lang="en-US" altLang="en-US" u="sng"/>
              <a:t>states of nature</a:t>
            </a:r>
            <a:r>
              <a:rPr lang="en-US" altLang="en-US"/>
              <a:t> refer to future events, not under the control of the decision maker, which may occur.  States of nature should be defined so that they are mutually exclusive and collectively exhaustive.</a:t>
            </a:r>
            <a:endParaRPr lang="en-US" altLang="en-US" b="1"/>
          </a:p>
          <a:p>
            <a:endParaRPr lang="en-US" altLang="en-US" b="1"/>
          </a:p>
        </p:txBody>
      </p:sp>
    </p:spTree>
  </p:cSld>
  <p:clrMapOvr>
    <a:masterClrMapping/>
  </p:clrMapOvr>
  <p:transition spd="med">
    <p:zoom/>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noFill/>
          <a:ln/>
        </p:spPr>
        <p:txBody>
          <a:bodyPr lIns="92075" tIns="46038" rIns="92075" bIns="46038"/>
          <a:lstStyle/>
          <a:p>
            <a:r>
              <a:rPr lang="en-US" altLang="en-US"/>
              <a:t>Example:  Burger Prince</a:t>
            </a:r>
          </a:p>
        </p:txBody>
      </p:sp>
      <p:sp>
        <p:nvSpPr>
          <p:cNvPr id="38915" name="Rectangle 3"/>
          <p:cNvSpPr>
            <a:spLocks noGrp="1" noChangeArrowheads="1"/>
          </p:cNvSpPr>
          <p:nvPr>
            <p:ph type="body" idx="1"/>
          </p:nvPr>
        </p:nvSpPr>
        <p:spPr>
          <a:noFill/>
          <a:ln/>
        </p:spPr>
        <p:txBody>
          <a:bodyPr lIns="92075" tIns="46038" rIns="92075" bIns="46038"/>
          <a:lstStyle/>
          <a:p>
            <a:r>
              <a:rPr lang="en-US" altLang="en-US">
                <a:solidFill>
                  <a:srgbClr val="66FFFF"/>
                </a:solidFill>
              </a:rPr>
              <a:t>Decision Tree</a:t>
            </a:r>
          </a:p>
        </p:txBody>
      </p:sp>
      <p:sp>
        <p:nvSpPr>
          <p:cNvPr id="38916" name="Rectangle 4"/>
          <p:cNvSpPr>
            <a:spLocks noChangeArrowheads="1"/>
          </p:cNvSpPr>
          <p:nvPr/>
        </p:nvSpPr>
        <p:spPr bwMode="auto">
          <a:xfrm>
            <a:off x="1149350" y="3397250"/>
            <a:ext cx="612775" cy="477838"/>
          </a:xfrm>
          <a:prstGeom prst="rect">
            <a:avLst/>
          </a:prstGeom>
          <a:gradFill rotWithShape="0">
            <a:gsLst>
              <a:gs pos="0">
                <a:schemeClr val="bg1"/>
              </a:gs>
              <a:gs pos="100000">
                <a:schemeClr val="bg1">
                  <a:gamma/>
                  <a:shade val="46275"/>
                  <a:invGamma/>
                </a:schemeClr>
              </a:gs>
            </a:gsLst>
            <a:path path="shape">
              <a:fillToRect l="50000" t="50000" r="50000" b="50000"/>
            </a:path>
          </a:gradFill>
          <a:ln w="12700">
            <a:solidFill>
              <a:srgbClr val="FFFFFF"/>
            </a:solidFill>
            <a:miter lim="800000"/>
            <a:headEnd/>
            <a:tailEnd/>
          </a:ln>
          <a:effectLst>
            <a:outerShdw dist="17961" dir="2700000" algn="ctr" rotWithShape="0">
              <a:srgbClr val="000000"/>
            </a:outerShdw>
          </a:effectLst>
        </p:spPr>
        <p:txBody>
          <a:bodyPr wrap="none" lIns="92075" tIns="46038" rIns="92075" bIns="46038" anchor="ctr"/>
          <a:lstStyle/>
          <a:p>
            <a:pPr algn="ctr"/>
            <a:r>
              <a:rPr lang="en-US" altLang="en-US" sz="2400">
                <a:solidFill>
                  <a:srgbClr val="FFFFFF"/>
                </a:solidFill>
                <a:effectLst>
                  <a:outerShdw blurRad="38100" dist="38100" dir="2700000" algn="tl">
                    <a:srgbClr val="000000"/>
                  </a:outerShdw>
                </a:effectLst>
                <a:latin typeface="Book Antiqua" panose="02040602050305030304" pitchFamily="18" charset="0"/>
              </a:rPr>
              <a:t>1</a:t>
            </a:r>
          </a:p>
        </p:txBody>
      </p:sp>
      <p:sp>
        <p:nvSpPr>
          <p:cNvPr id="38917" name="Line 5"/>
          <p:cNvSpPr>
            <a:spLocks noChangeShapeType="1"/>
          </p:cNvSpPr>
          <p:nvPr/>
        </p:nvSpPr>
        <p:spPr bwMode="auto">
          <a:xfrm flipV="1">
            <a:off x="1768475" y="2509838"/>
            <a:ext cx="2628900" cy="881062"/>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38918" name="Line 6"/>
          <p:cNvSpPr>
            <a:spLocks noChangeShapeType="1"/>
          </p:cNvSpPr>
          <p:nvPr/>
        </p:nvSpPr>
        <p:spPr bwMode="auto">
          <a:xfrm>
            <a:off x="1770063" y="3684588"/>
            <a:ext cx="2628900" cy="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38919" name="Line 7"/>
          <p:cNvSpPr>
            <a:spLocks noChangeShapeType="1"/>
          </p:cNvSpPr>
          <p:nvPr/>
        </p:nvSpPr>
        <p:spPr bwMode="auto">
          <a:xfrm>
            <a:off x="1770063" y="3883025"/>
            <a:ext cx="2628900" cy="117475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38920" name="Line 8"/>
          <p:cNvSpPr>
            <a:spLocks noChangeShapeType="1"/>
          </p:cNvSpPr>
          <p:nvPr/>
        </p:nvSpPr>
        <p:spPr bwMode="auto">
          <a:xfrm>
            <a:off x="5075238" y="2409825"/>
            <a:ext cx="2379662" cy="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38921" name="Line 9"/>
          <p:cNvSpPr>
            <a:spLocks noChangeShapeType="1"/>
          </p:cNvSpPr>
          <p:nvPr/>
        </p:nvSpPr>
        <p:spPr bwMode="auto">
          <a:xfrm flipV="1">
            <a:off x="4954588" y="1906588"/>
            <a:ext cx="2513012" cy="379412"/>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38922" name="Line 10"/>
          <p:cNvSpPr>
            <a:spLocks noChangeShapeType="1"/>
          </p:cNvSpPr>
          <p:nvPr/>
        </p:nvSpPr>
        <p:spPr bwMode="auto">
          <a:xfrm>
            <a:off x="5183188" y="2516188"/>
            <a:ext cx="2284412" cy="379412"/>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38923" name="Line 11"/>
          <p:cNvSpPr>
            <a:spLocks noChangeShapeType="1"/>
          </p:cNvSpPr>
          <p:nvPr/>
        </p:nvSpPr>
        <p:spPr bwMode="auto">
          <a:xfrm flipV="1">
            <a:off x="5183188" y="3278188"/>
            <a:ext cx="2284412" cy="379412"/>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38924" name="Line 12"/>
          <p:cNvSpPr>
            <a:spLocks noChangeShapeType="1"/>
          </p:cNvSpPr>
          <p:nvPr/>
        </p:nvSpPr>
        <p:spPr bwMode="auto">
          <a:xfrm>
            <a:off x="4954588" y="3810000"/>
            <a:ext cx="2513012" cy="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38925" name="Line 13"/>
          <p:cNvSpPr>
            <a:spLocks noChangeShapeType="1"/>
          </p:cNvSpPr>
          <p:nvPr/>
        </p:nvSpPr>
        <p:spPr bwMode="auto">
          <a:xfrm flipV="1">
            <a:off x="5106988" y="4732338"/>
            <a:ext cx="2339975" cy="296862"/>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38926" name="Line 14"/>
          <p:cNvSpPr>
            <a:spLocks noChangeShapeType="1"/>
          </p:cNvSpPr>
          <p:nvPr/>
        </p:nvSpPr>
        <p:spPr bwMode="auto">
          <a:xfrm>
            <a:off x="5151438" y="5175250"/>
            <a:ext cx="2295525" cy="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38927" name="Line 15"/>
          <p:cNvSpPr>
            <a:spLocks noChangeShapeType="1"/>
          </p:cNvSpPr>
          <p:nvPr/>
        </p:nvSpPr>
        <p:spPr bwMode="auto">
          <a:xfrm>
            <a:off x="4902200" y="5238750"/>
            <a:ext cx="2544763" cy="517525"/>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38928" name="Rectangle 16"/>
          <p:cNvSpPr>
            <a:spLocks noChangeArrowheads="1"/>
          </p:cNvSpPr>
          <p:nvPr/>
        </p:nvSpPr>
        <p:spPr bwMode="auto">
          <a:xfrm>
            <a:off x="6838950" y="2014538"/>
            <a:ext cx="3746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r>
              <a:rPr lang="en-US" altLang="en-US">
                <a:solidFill>
                  <a:srgbClr val="FFFFFF"/>
                </a:solidFill>
                <a:effectLst>
                  <a:outerShdw blurRad="38100" dist="38100" dir="2700000" algn="tl">
                    <a:srgbClr val="000000"/>
                  </a:outerShdw>
                </a:effectLst>
                <a:latin typeface="Book Antiqua" panose="02040602050305030304" pitchFamily="18" charset="0"/>
              </a:rPr>
              <a:t>.2</a:t>
            </a:r>
          </a:p>
        </p:txBody>
      </p:sp>
      <p:sp>
        <p:nvSpPr>
          <p:cNvPr id="38929" name="Rectangle 17"/>
          <p:cNvSpPr>
            <a:spLocks noChangeArrowheads="1"/>
          </p:cNvSpPr>
          <p:nvPr/>
        </p:nvSpPr>
        <p:spPr bwMode="auto">
          <a:xfrm>
            <a:off x="6838950" y="1577975"/>
            <a:ext cx="3746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r>
              <a:rPr lang="en-US" altLang="en-US">
                <a:solidFill>
                  <a:srgbClr val="FFFFFF"/>
                </a:solidFill>
                <a:effectLst>
                  <a:outerShdw blurRad="38100" dist="38100" dir="2700000" algn="tl">
                    <a:srgbClr val="000000"/>
                  </a:outerShdw>
                </a:effectLst>
                <a:latin typeface="Book Antiqua" panose="02040602050305030304" pitchFamily="18" charset="0"/>
              </a:rPr>
              <a:t>.4</a:t>
            </a:r>
          </a:p>
        </p:txBody>
      </p:sp>
      <p:sp>
        <p:nvSpPr>
          <p:cNvPr id="38930" name="Rectangle 18"/>
          <p:cNvSpPr>
            <a:spLocks noChangeArrowheads="1"/>
          </p:cNvSpPr>
          <p:nvPr/>
        </p:nvSpPr>
        <p:spPr bwMode="auto">
          <a:xfrm>
            <a:off x="6838950" y="2406650"/>
            <a:ext cx="3746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r>
              <a:rPr lang="en-US" altLang="en-US">
                <a:solidFill>
                  <a:srgbClr val="FFFFFF"/>
                </a:solidFill>
                <a:effectLst>
                  <a:outerShdw blurRad="38100" dist="38100" dir="2700000" algn="tl">
                    <a:srgbClr val="000000"/>
                  </a:outerShdw>
                </a:effectLst>
                <a:latin typeface="Book Antiqua" panose="02040602050305030304" pitchFamily="18" charset="0"/>
              </a:rPr>
              <a:t>.4</a:t>
            </a:r>
          </a:p>
        </p:txBody>
      </p:sp>
      <p:sp>
        <p:nvSpPr>
          <p:cNvPr id="38931" name="Rectangle 19"/>
          <p:cNvSpPr>
            <a:spLocks noChangeArrowheads="1"/>
          </p:cNvSpPr>
          <p:nvPr/>
        </p:nvSpPr>
        <p:spPr bwMode="auto">
          <a:xfrm>
            <a:off x="6838950" y="2955925"/>
            <a:ext cx="3746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r>
              <a:rPr lang="en-US" altLang="en-US">
                <a:solidFill>
                  <a:srgbClr val="FFFFFF"/>
                </a:solidFill>
                <a:effectLst>
                  <a:outerShdw blurRad="38100" dist="38100" dir="2700000" algn="tl">
                    <a:srgbClr val="000000"/>
                  </a:outerShdw>
                </a:effectLst>
                <a:latin typeface="Book Antiqua" panose="02040602050305030304" pitchFamily="18" charset="0"/>
              </a:rPr>
              <a:t>.4</a:t>
            </a:r>
          </a:p>
        </p:txBody>
      </p:sp>
      <p:sp>
        <p:nvSpPr>
          <p:cNvPr id="38932" name="Rectangle 20"/>
          <p:cNvSpPr>
            <a:spLocks noChangeArrowheads="1"/>
          </p:cNvSpPr>
          <p:nvPr/>
        </p:nvSpPr>
        <p:spPr bwMode="auto">
          <a:xfrm>
            <a:off x="6838950" y="3386138"/>
            <a:ext cx="3746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r>
              <a:rPr lang="en-US" altLang="en-US">
                <a:solidFill>
                  <a:srgbClr val="FFFFFF"/>
                </a:solidFill>
                <a:effectLst>
                  <a:outerShdw blurRad="38100" dist="38100" dir="2700000" algn="tl">
                    <a:srgbClr val="000000"/>
                  </a:outerShdw>
                </a:effectLst>
                <a:latin typeface="Book Antiqua" panose="02040602050305030304" pitchFamily="18" charset="0"/>
              </a:rPr>
              <a:t>.2</a:t>
            </a:r>
          </a:p>
        </p:txBody>
      </p:sp>
      <p:sp>
        <p:nvSpPr>
          <p:cNvPr id="38933" name="Rectangle 21"/>
          <p:cNvSpPr>
            <a:spLocks noChangeArrowheads="1"/>
          </p:cNvSpPr>
          <p:nvPr/>
        </p:nvSpPr>
        <p:spPr bwMode="auto">
          <a:xfrm>
            <a:off x="6838950" y="3854450"/>
            <a:ext cx="3746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r>
              <a:rPr lang="en-US" altLang="en-US">
                <a:solidFill>
                  <a:srgbClr val="FFFFFF"/>
                </a:solidFill>
                <a:effectLst>
                  <a:outerShdw blurRad="38100" dist="38100" dir="2700000" algn="tl">
                    <a:srgbClr val="000000"/>
                  </a:outerShdw>
                </a:effectLst>
                <a:latin typeface="Book Antiqua" panose="02040602050305030304" pitchFamily="18" charset="0"/>
              </a:rPr>
              <a:t>.4</a:t>
            </a:r>
          </a:p>
        </p:txBody>
      </p:sp>
      <p:sp>
        <p:nvSpPr>
          <p:cNvPr id="38934" name="Rectangle 22"/>
          <p:cNvSpPr>
            <a:spLocks noChangeArrowheads="1"/>
          </p:cNvSpPr>
          <p:nvPr/>
        </p:nvSpPr>
        <p:spPr bwMode="auto">
          <a:xfrm>
            <a:off x="6831013" y="4370388"/>
            <a:ext cx="3746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r>
              <a:rPr lang="en-US" altLang="en-US">
                <a:solidFill>
                  <a:srgbClr val="FFFFFF"/>
                </a:solidFill>
                <a:effectLst>
                  <a:outerShdw blurRad="38100" dist="38100" dir="2700000" algn="tl">
                    <a:srgbClr val="000000"/>
                  </a:outerShdw>
                </a:effectLst>
                <a:latin typeface="Book Antiqua" panose="02040602050305030304" pitchFamily="18" charset="0"/>
              </a:rPr>
              <a:t>.4</a:t>
            </a:r>
          </a:p>
        </p:txBody>
      </p:sp>
      <p:sp>
        <p:nvSpPr>
          <p:cNvPr id="38935" name="Rectangle 23"/>
          <p:cNvSpPr>
            <a:spLocks noChangeArrowheads="1"/>
          </p:cNvSpPr>
          <p:nvPr/>
        </p:nvSpPr>
        <p:spPr bwMode="auto">
          <a:xfrm>
            <a:off x="6824663" y="4800600"/>
            <a:ext cx="3746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r>
              <a:rPr lang="en-US" altLang="en-US">
                <a:solidFill>
                  <a:srgbClr val="FFFFFF"/>
                </a:solidFill>
                <a:effectLst>
                  <a:outerShdw blurRad="38100" dist="38100" dir="2700000" algn="tl">
                    <a:srgbClr val="000000"/>
                  </a:outerShdw>
                </a:effectLst>
                <a:latin typeface="Book Antiqua" panose="02040602050305030304" pitchFamily="18" charset="0"/>
              </a:rPr>
              <a:t>.2</a:t>
            </a:r>
          </a:p>
        </p:txBody>
      </p:sp>
      <p:sp>
        <p:nvSpPr>
          <p:cNvPr id="38936" name="Rectangle 24"/>
          <p:cNvSpPr>
            <a:spLocks noChangeArrowheads="1"/>
          </p:cNvSpPr>
          <p:nvPr/>
        </p:nvSpPr>
        <p:spPr bwMode="auto">
          <a:xfrm>
            <a:off x="6811963" y="5265738"/>
            <a:ext cx="3746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r>
              <a:rPr lang="en-US" altLang="en-US">
                <a:solidFill>
                  <a:srgbClr val="FFFFFF"/>
                </a:solidFill>
                <a:effectLst>
                  <a:outerShdw blurRad="38100" dist="38100" dir="2700000" algn="tl">
                    <a:srgbClr val="000000"/>
                  </a:outerShdw>
                </a:effectLst>
                <a:latin typeface="Book Antiqua" panose="02040602050305030304" pitchFamily="18" charset="0"/>
              </a:rPr>
              <a:t>.4</a:t>
            </a:r>
          </a:p>
        </p:txBody>
      </p:sp>
      <p:sp>
        <p:nvSpPr>
          <p:cNvPr id="38937" name="Rectangle 25"/>
          <p:cNvSpPr>
            <a:spLocks noChangeArrowheads="1"/>
          </p:cNvSpPr>
          <p:nvPr/>
        </p:nvSpPr>
        <p:spPr bwMode="auto">
          <a:xfrm>
            <a:off x="2427288" y="2581275"/>
            <a:ext cx="438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r>
              <a:rPr lang="en-US" altLang="en-US" sz="2400" i="1">
                <a:solidFill>
                  <a:srgbClr val="FFFFFF"/>
                </a:solidFill>
                <a:effectLst>
                  <a:outerShdw blurRad="38100" dist="38100" dir="2700000" algn="tl">
                    <a:srgbClr val="000000"/>
                  </a:outerShdw>
                </a:effectLst>
                <a:latin typeface="Book Antiqua" panose="02040602050305030304" pitchFamily="18" charset="0"/>
              </a:rPr>
              <a:t>d</a:t>
            </a:r>
            <a:r>
              <a:rPr lang="en-US" altLang="en-US" sz="2400" baseline="-25000">
                <a:solidFill>
                  <a:srgbClr val="FFFFFF"/>
                </a:solidFill>
                <a:effectLst>
                  <a:outerShdw blurRad="38100" dist="38100" dir="2700000" algn="tl">
                    <a:srgbClr val="000000"/>
                  </a:outerShdw>
                </a:effectLst>
                <a:latin typeface="Book Antiqua" panose="02040602050305030304" pitchFamily="18" charset="0"/>
              </a:rPr>
              <a:t>1</a:t>
            </a:r>
          </a:p>
        </p:txBody>
      </p:sp>
      <p:sp>
        <p:nvSpPr>
          <p:cNvPr id="38938" name="Rectangle 26"/>
          <p:cNvSpPr>
            <a:spLocks noChangeArrowheads="1"/>
          </p:cNvSpPr>
          <p:nvPr/>
        </p:nvSpPr>
        <p:spPr bwMode="auto">
          <a:xfrm>
            <a:off x="2427288" y="3189288"/>
            <a:ext cx="438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r>
              <a:rPr lang="en-US" altLang="en-US" sz="2400" i="1">
                <a:solidFill>
                  <a:srgbClr val="FFFFFF"/>
                </a:solidFill>
                <a:effectLst>
                  <a:outerShdw blurRad="38100" dist="38100" dir="2700000" algn="tl">
                    <a:srgbClr val="000000"/>
                  </a:outerShdw>
                </a:effectLst>
                <a:latin typeface="Book Antiqua" panose="02040602050305030304" pitchFamily="18" charset="0"/>
              </a:rPr>
              <a:t>d</a:t>
            </a:r>
            <a:r>
              <a:rPr lang="en-US" altLang="en-US" sz="2400" baseline="-25000">
                <a:solidFill>
                  <a:srgbClr val="FFFFFF"/>
                </a:solidFill>
                <a:effectLst>
                  <a:outerShdw blurRad="38100" dist="38100" dir="2700000" algn="tl">
                    <a:srgbClr val="000000"/>
                  </a:outerShdw>
                </a:effectLst>
                <a:latin typeface="Book Antiqua" panose="02040602050305030304" pitchFamily="18" charset="0"/>
              </a:rPr>
              <a:t>2</a:t>
            </a:r>
          </a:p>
        </p:txBody>
      </p:sp>
      <p:sp>
        <p:nvSpPr>
          <p:cNvPr id="38939" name="Rectangle 27"/>
          <p:cNvSpPr>
            <a:spLocks noChangeArrowheads="1"/>
          </p:cNvSpPr>
          <p:nvPr/>
        </p:nvSpPr>
        <p:spPr bwMode="auto">
          <a:xfrm>
            <a:off x="2427288" y="3778250"/>
            <a:ext cx="438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r>
              <a:rPr lang="en-US" altLang="en-US" sz="2400" i="1">
                <a:solidFill>
                  <a:srgbClr val="FFFFFF"/>
                </a:solidFill>
                <a:effectLst>
                  <a:outerShdw blurRad="38100" dist="38100" dir="2700000" algn="tl">
                    <a:srgbClr val="000000"/>
                  </a:outerShdw>
                </a:effectLst>
                <a:latin typeface="Book Antiqua" panose="02040602050305030304" pitchFamily="18" charset="0"/>
              </a:rPr>
              <a:t>d</a:t>
            </a:r>
            <a:r>
              <a:rPr lang="en-US" altLang="en-US" sz="2400" baseline="-25000">
                <a:solidFill>
                  <a:srgbClr val="FFFFFF"/>
                </a:solidFill>
                <a:effectLst>
                  <a:outerShdw blurRad="38100" dist="38100" dir="2700000" algn="tl">
                    <a:srgbClr val="000000"/>
                  </a:outerShdw>
                </a:effectLst>
                <a:latin typeface="Book Antiqua" panose="02040602050305030304" pitchFamily="18" charset="0"/>
              </a:rPr>
              <a:t>3</a:t>
            </a:r>
          </a:p>
        </p:txBody>
      </p:sp>
      <p:sp>
        <p:nvSpPr>
          <p:cNvPr id="38940" name="Rectangle 28"/>
          <p:cNvSpPr>
            <a:spLocks noChangeArrowheads="1"/>
          </p:cNvSpPr>
          <p:nvPr/>
        </p:nvSpPr>
        <p:spPr bwMode="auto">
          <a:xfrm>
            <a:off x="6289675" y="1638300"/>
            <a:ext cx="3651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r>
              <a:rPr lang="en-US" altLang="en-US" i="1">
                <a:solidFill>
                  <a:srgbClr val="FFFFFF"/>
                </a:solidFill>
                <a:effectLst>
                  <a:outerShdw blurRad="38100" dist="38100" dir="2700000" algn="tl">
                    <a:srgbClr val="000000"/>
                  </a:outerShdw>
                </a:effectLst>
                <a:latin typeface="Book Antiqua" panose="02040602050305030304" pitchFamily="18" charset="0"/>
              </a:rPr>
              <a:t>s</a:t>
            </a:r>
            <a:r>
              <a:rPr lang="en-US" altLang="en-US" baseline="-25000">
                <a:solidFill>
                  <a:srgbClr val="FFFFFF"/>
                </a:solidFill>
                <a:effectLst>
                  <a:outerShdw blurRad="38100" dist="38100" dir="2700000" algn="tl">
                    <a:srgbClr val="000000"/>
                  </a:outerShdw>
                </a:effectLst>
                <a:latin typeface="Book Antiqua" panose="02040602050305030304" pitchFamily="18" charset="0"/>
              </a:rPr>
              <a:t>1</a:t>
            </a:r>
          </a:p>
        </p:txBody>
      </p:sp>
      <p:sp>
        <p:nvSpPr>
          <p:cNvPr id="38941" name="Rectangle 29"/>
          <p:cNvSpPr>
            <a:spLocks noChangeArrowheads="1"/>
          </p:cNvSpPr>
          <p:nvPr/>
        </p:nvSpPr>
        <p:spPr bwMode="auto">
          <a:xfrm>
            <a:off x="6289675" y="3035300"/>
            <a:ext cx="3651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r>
              <a:rPr lang="en-US" altLang="en-US" i="1">
                <a:solidFill>
                  <a:srgbClr val="FFFFFF"/>
                </a:solidFill>
                <a:effectLst>
                  <a:outerShdw blurRad="38100" dist="38100" dir="2700000" algn="tl">
                    <a:srgbClr val="000000"/>
                  </a:outerShdw>
                </a:effectLst>
                <a:latin typeface="Book Antiqua" panose="02040602050305030304" pitchFamily="18" charset="0"/>
              </a:rPr>
              <a:t>s</a:t>
            </a:r>
            <a:r>
              <a:rPr lang="en-US" altLang="en-US" baseline="-25000">
                <a:solidFill>
                  <a:srgbClr val="FFFFFF"/>
                </a:solidFill>
                <a:effectLst>
                  <a:outerShdw blurRad="38100" dist="38100" dir="2700000" algn="tl">
                    <a:srgbClr val="000000"/>
                  </a:outerShdw>
                </a:effectLst>
                <a:latin typeface="Book Antiqua" panose="02040602050305030304" pitchFamily="18" charset="0"/>
              </a:rPr>
              <a:t>1</a:t>
            </a:r>
          </a:p>
        </p:txBody>
      </p:sp>
      <p:sp>
        <p:nvSpPr>
          <p:cNvPr id="38942" name="Rectangle 30"/>
          <p:cNvSpPr>
            <a:spLocks noChangeArrowheads="1"/>
          </p:cNvSpPr>
          <p:nvPr/>
        </p:nvSpPr>
        <p:spPr bwMode="auto">
          <a:xfrm>
            <a:off x="6316663" y="4427538"/>
            <a:ext cx="3651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r>
              <a:rPr lang="en-US" altLang="en-US" i="1">
                <a:solidFill>
                  <a:srgbClr val="FFFFFF"/>
                </a:solidFill>
                <a:effectLst>
                  <a:outerShdw blurRad="38100" dist="38100" dir="2700000" algn="tl">
                    <a:srgbClr val="000000"/>
                  </a:outerShdw>
                </a:effectLst>
                <a:latin typeface="Book Antiqua" panose="02040602050305030304" pitchFamily="18" charset="0"/>
              </a:rPr>
              <a:t>s</a:t>
            </a:r>
            <a:r>
              <a:rPr lang="en-US" altLang="en-US" baseline="-25000">
                <a:solidFill>
                  <a:srgbClr val="FFFFFF"/>
                </a:solidFill>
                <a:effectLst>
                  <a:outerShdw blurRad="38100" dist="38100" dir="2700000" algn="tl">
                    <a:srgbClr val="000000"/>
                  </a:outerShdw>
                </a:effectLst>
                <a:latin typeface="Book Antiqua" panose="02040602050305030304" pitchFamily="18" charset="0"/>
              </a:rPr>
              <a:t>1</a:t>
            </a:r>
          </a:p>
        </p:txBody>
      </p:sp>
      <p:sp>
        <p:nvSpPr>
          <p:cNvPr id="38943" name="Rectangle 31"/>
          <p:cNvSpPr>
            <a:spLocks noChangeArrowheads="1"/>
          </p:cNvSpPr>
          <p:nvPr/>
        </p:nvSpPr>
        <p:spPr bwMode="auto">
          <a:xfrm>
            <a:off x="6289675" y="2014538"/>
            <a:ext cx="3651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r>
              <a:rPr lang="en-US" altLang="en-US" i="1">
                <a:solidFill>
                  <a:srgbClr val="FFFFFF"/>
                </a:solidFill>
                <a:effectLst>
                  <a:outerShdw blurRad="38100" dist="38100" dir="2700000" algn="tl">
                    <a:srgbClr val="000000"/>
                  </a:outerShdw>
                </a:effectLst>
                <a:latin typeface="Book Antiqua" panose="02040602050305030304" pitchFamily="18" charset="0"/>
              </a:rPr>
              <a:t>s</a:t>
            </a:r>
            <a:r>
              <a:rPr lang="en-US" altLang="en-US" baseline="-25000">
                <a:solidFill>
                  <a:srgbClr val="FFFFFF"/>
                </a:solidFill>
                <a:effectLst>
                  <a:outerShdw blurRad="38100" dist="38100" dir="2700000" algn="tl">
                    <a:srgbClr val="000000"/>
                  </a:outerShdw>
                </a:effectLst>
                <a:latin typeface="Book Antiqua" panose="02040602050305030304" pitchFamily="18" charset="0"/>
              </a:rPr>
              <a:t>2</a:t>
            </a:r>
          </a:p>
        </p:txBody>
      </p:sp>
      <p:sp>
        <p:nvSpPr>
          <p:cNvPr id="38944" name="Rectangle 32"/>
          <p:cNvSpPr>
            <a:spLocks noChangeArrowheads="1"/>
          </p:cNvSpPr>
          <p:nvPr/>
        </p:nvSpPr>
        <p:spPr bwMode="auto">
          <a:xfrm>
            <a:off x="6289675" y="2330450"/>
            <a:ext cx="3651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r>
              <a:rPr lang="en-US" altLang="en-US" i="1">
                <a:solidFill>
                  <a:srgbClr val="FFFFFF"/>
                </a:solidFill>
                <a:effectLst>
                  <a:outerShdw blurRad="38100" dist="38100" dir="2700000" algn="tl">
                    <a:srgbClr val="000000"/>
                  </a:outerShdw>
                </a:effectLst>
                <a:latin typeface="Book Antiqua" panose="02040602050305030304" pitchFamily="18" charset="0"/>
              </a:rPr>
              <a:t>s</a:t>
            </a:r>
            <a:r>
              <a:rPr lang="en-US" altLang="en-US" baseline="-25000">
                <a:solidFill>
                  <a:srgbClr val="FFFFFF"/>
                </a:solidFill>
                <a:effectLst>
                  <a:outerShdw blurRad="38100" dist="38100" dir="2700000" algn="tl">
                    <a:srgbClr val="000000"/>
                  </a:outerShdw>
                </a:effectLst>
                <a:latin typeface="Book Antiqua" panose="02040602050305030304" pitchFamily="18" charset="0"/>
              </a:rPr>
              <a:t>3</a:t>
            </a:r>
          </a:p>
        </p:txBody>
      </p:sp>
      <p:sp>
        <p:nvSpPr>
          <p:cNvPr id="38945" name="Rectangle 33"/>
          <p:cNvSpPr>
            <a:spLocks noChangeArrowheads="1"/>
          </p:cNvSpPr>
          <p:nvPr/>
        </p:nvSpPr>
        <p:spPr bwMode="auto">
          <a:xfrm>
            <a:off x="6289675" y="3417888"/>
            <a:ext cx="3651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r>
              <a:rPr lang="en-US" altLang="en-US" i="1">
                <a:solidFill>
                  <a:srgbClr val="FFFFFF"/>
                </a:solidFill>
                <a:effectLst>
                  <a:outerShdw blurRad="38100" dist="38100" dir="2700000" algn="tl">
                    <a:srgbClr val="000000"/>
                  </a:outerShdw>
                </a:effectLst>
                <a:latin typeface="Book Antiqua" panose="02040602050305030304" pitchFamily="18" charset="0"/>
              </a:rPr>
              <a:t>s</a:t>
            </a:r>
            <a:r>
              <a:rPr lang="en-US" altLang="en-US" baseline="-25000">
                <a:solidFill>
                  <a:srgbClr val="FFFFFF"/>
                </a:solidFill>
                <a:effectLst>
                  <a:outerShdw blurRad="38100" dist="38100" dir="2700000" algn="tl">
                    <a:srgbClr val="000000"/>
                  </a:outerShdw>
                </a:effectLst>
                <a:latin typeface="Book Antiqua" panose="02040602050305030304" pitchFamily="18" charset="0"/>
              </a:rPr>
              <a:t>2</a:t>
            </a:r>
          </a:p>
        </p:txBody>
      </p:sp>
      <p:sp>
        <p:nvSpPr>
          <p:cNvPr id="38946" name="Rectangle 34"/>
          <p:cNvSpPr>
            <a:spLocks noChangeArrowheads="1"/>
          </p:cNvSpPr>
          <p:nvPr/>
        </p:nvSpPr>
        <p:spPr bwMode="auto">
          <a:xfrm>
            <a:off x="6316663" y="4787900"/>
            <a:ext cx="3651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r>
              <a:rPr lang="en-US" altLang="en-US" i="1">
                <a:solidFill>
                  <a:srgbClr val="FFFFFF"/>
                </a:solidFill>
                <a:effectLst>
                  <a:outerShdw blurRad="38100" dist="38100" dir="2700000" algn="tl">
                    <a:srgbClr val="000000"/>
                  </a:outerShdw>
                </a:effectLst>
                <a:latin typeface="Book Antiqua" panose="02040602050305030304" pitchFamily="18" charset="0"/>
              </a:rPr>
              <a:t>s</a:t>
            </a:r>
            <a:r>
              <a:rPr lang="en-US" altLang="en-US" baseline="-25000">
                <a:solidFill>
                  <a:srgbClr val="FFFFFF"/>
                </a:solidFill>
                <a:effectLst>
                  <a:outerShdw blurRad="38100" dist="38100" dir="2700000" algn="tl">
                    <a:srgbClr val="000000"/>
                  </a:outerShdw>
                </a:effectLst>
                <a:latin typeface="Book Antiqua" panose="02040602050305030304" pitchFamily="18" charset="0"/>
              </a:rPr>
              <a:t>2</a:t>
            </a:r>
          </a:p>
        </p:txBody>
      </p:sp>
      <p:sp>
        <p:nvSpPr>
          <p:cNvPr id="38947" name="Rectangle 35"/>
          <p:cNvSpPr>
            <a:spLocks noChangeArrowheads="1"/>
          </p:cNvSpPr>
          <p:nvPr/>
        </p:nvSpPr>
        <p:spPr bwMode="auto">
          <a:xfrm>
            <a:off x="6310313" y="5110163"/>
            <a:ext cx="3651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r>
              <a:rPr lang="en-US" altLang="en-US" i="1">
                <a:solidFill>
                  <a:srgbClr val="FFFFFF"/>
                </a:solidFill>
                <a:effectLst>
                  <a:outerShdw blurRad="38100" dist="38100" dir="2700000" algn="tl">
                    <a:srgbClr val="000000"/>
                  </a:outerShdw>
                </a:effectLst>
                <a:latin typeface="Book Antiqua" panose="02040602050305030304" pitchFamily="18" charset="0"/>
              </a:rPr>
              <a:t>s</a:t>
            </a:r>
            <a:r>
              <a:rPr lang="en-US" altLang="en-US" baseline="-25000">
                <a:solidFill>
                  <a:srgbClr val="FFFFFF"/>
                </a:solidFill>
                <a:effectLst>
                  <a:outerShdw blurRad="38100" dist="38100" dir="2700000" algn="tl">
                    <a:srgbClr val="000000"/>
                  </a:outerShdw>
                </a:effectLst>
                <a:latin typeface="Book Antiqua" panose="02040602050305030304" pitchFamily="18" charset="0"/>
              </a:rPr>
              <a:t>3</a:t>
            </a:r>
          </a:p>
        </p:txBody>
      </p:sp>
      <p:sp>
        <p:nvSpPr>
          <p:cNvPr id="38948" name="Rectangle 36"/>
          <p:cNvSpPr>
            <a:spLocks noChangeArrowheads="1"/>
          </p:cNvSpPr>
          <p:nvPr/>
        </p:nvSpPr>
        <p:spPr bwMode="auto">
          <a:xfrm>
            <a:off x="6289675" y="3733800"/>
            <a:ext cx="3651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r>
              <a:rPr lang="en-US" altLang="en-US" i="1">
                <a:solidFill>
                  <a:srgbClr val="FFFFFF"/>
                </a:solidFill>
                <a:effectLst>
                  <a:outerShdw blurRad="38100" dist="38100" dir="2700000" algn="tl">
                    <a:srgbClr val="000000"/>
                  </a:outerShdw>
                </a:effectLst>
                <a:latin typeface="Book Antiqua" panose="02040602050305030304" pitchFamily="18" charset="0"/>
              </a:rPr>
              <a:t>s</a:t>
            </a:r>
            <a:r>
              <a:rPr lang="en-US" altLang="en-US" baseline="-25000">
                <a:solidFill>
                  <a:srgbClr val="FFFFFF"/>
                </a:solidFill>
                <a:effectLst>
                  <a:outerShdw blurRad="38100" dist="38100" dir="2700000" algn="tl">
                    <a:srgbClr val="000000"/>
                  </a:outerShdw>
                </a:effectLst>
                <a:latin typeface="Book Antiqua" panose="02040602050305030304" pitchFamily="18" charset="0"/>
              </a:rPr>
              <a:t>3</a:t>
            </a:r>
          </a:p>
        </p:txBody>
      </p:sp>
      <p:sp>
        <p:nvSpPr>
          <p:cNvPr id="38949" name="Rectangle 37"/>
          <p:cNvSpPr>
            <a:spLocks noChangeArrowheads="1"/>
          </p:cNvSpPr>
          <p:nvPr/>
        </p:nvSpPr>
        <p:spPr bwMode="auto">
          <a:xfrm>
            <a:off x="7488238" y="1166813"/>
            <a:ext cx="118903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r>
              <a:rPr lang="en-US" altLang="en-US" sz="2400">
                <a:solidFill>
                  <a:srgbClr val="FFFFFF"/>
                </a:solidFill>
                <a:effectLst>
                  <a:outerShdw blurRad="38100" dist="38100" dir="2700000" algn="tl">
                    <a:srgbClr val="000000"/>
                  </a:outerShdw>
                </a:effectLst>
                <a:latin typeface="Book Antiqua" panose="02040602050305030304" pitchFamily="18" charset="0"/>
              </a:rPr>
              <a:t>Payoffs</a:t>
            </a:r>
          </a:p>
        </p:txBody>
      </p:sp>
      <p:sp>
        <p:nvSpPr>
          <p:cNvPr id="38950" name="Line 38"/>
          <p:cNvSpPr>
            <a:spLocks noChangeShapeType="1"/>
          </p:cNvSpPr>
          <p:nvPr/>
        </p:nvSpPr>
        <p:spPr bwMode="auto">
          <a:xfrm>
            <a:off x="4954588" y="3887788"/>
            <a:ext cx="2492375" cy="433387"/>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38951" name="Rectangle 39"/>
          <p:cNvSpPr>
            <a:spLocks noChangeArrowheads="1"/>
          </p:cNvSpPr>
          <p:nvPr/>
        </p:nvSpPr>
        <p:spPr bwMode="auto">
          <a:xfrm>
            <a:off x="7573963" y="1676400"/>
            <a:ext cx="1022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r>
              <a:rPr lang="en-US" altLang="en-US" sz="2400">
                <a:solidFill>
                  <a:srgbClr val="FFFFFF"/>
                </a:solidFill>
                <a:effectLst>
                  <a:outerShdw blurRad="38100" dist="38100" dir="2700000" algn="tl">
                    <a:srgbClr val="000000"/>
                  </a:outerShdw>
                </a:effectLst>
                <a:latin typeface="Book Antiqua" panose="02040602050305030304" pitchFamily="18" charset="0"/>
              </a:rPr>
              <a:t>10,000</a:t>
            </a:r>
          </a:p>
        </p:txBody>
      </p:sp>
      <p:sp>
        <p:nvSpPr>
          <p:cNvPr id="38952" name="Rectangle 40"/>
          <p:cNvSpPr>
            <a:spLocks noChangeArrowheads="1"/>
          </p:cNvSpPr>
          <p:nvPr/>
        </p:nvSpPr>
        <p:spPr bwMode="auto">
          <a:xfrm>
            <a:off x="7573963" y="2189163"/>
            <a:ext cx="1022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r>
              <a:rPr lang="en-US" altLang="en-US" sz="2400">
                <a:solidFill>
                  <a:srgbClr val="FFFFFF"/>
                </a:solidFill>
                <a:effectLst>
                  <a:outerShdw blurRad="38100" dist="38100" dir="2700000" algn="tl">
                    <a:srgbClr val="000000"/>
                  </a:outerShdw>
                </a:effectLst>
                <a:latin typeface="Book Antiqua" panose="02040602050305030304" pitchFamily="18" charset="0"/>
              </a:rPr>
              <a:t>15,000</a:t>
            </a:r>
          </a:p>
        </p:txBody>
      </p:sp>
      <p:sp>
        <p:nvSpPr>
          <p:cNvPr id="38953" name="Rectangle 41"/>
          <p:cNvSpPr>
            <a:spLocks noChangeArrowheads="1"/>
          </p:cNvSpPr>
          <p:nvPr/>
        </p:nvSpPr>
        <p:spPr bwMode="auto">
          <a:xfrm>
            <a:off x="7573963" y="2700338"/>
            <a:ext cx="1022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r>
              <a:rPr lang="en-US" altLang="en-US" sz="2400">
                <a:solidFill>
                  <a:srgbClr val="FFFFFF"/>
                </a:solidFill>
                <a:effectLst>
                  <a:outerShdw blurRad="38100" dist="38100" dir="2700000" algn="tl">
                    <a:srgbClr val="000000"/>
                  </a:outerShdw>
                </a:effectLst>
                <a:latin typeface="Book Antiqua" panose="02040602050305030304" pitchFamily="18" charset="0"/>
              </a:rPr>
              <a:t>14,000</a:t>
            </a:r>
          </a:p>
        </p:txBody>
      </p:sp>
      <p:sp>
        <p:nvSpPr>
          <p:cNvPr id="38954" name="Rectangle 42"/>
          <p:cNvSpPr>
            <a:spLocks noChangeArrowheads="1"/>
          </p:cNvSpPr>
          <p:nvPr/>
        </p:nvSpPr>
        <p:spPr bwMode="auto">
          <a:xfrm>
            <a:off x="7699375" y="3113088"/>
            <a:ext cx="869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r>
              <a:rPr lang="en-US" altLang="en-US" sz="2400">
                <a:solidFill>
                  <a:srgbClr val="FFFFFF"/>
                </a:solidFill>
                <a:effectLst>
                  <a:outerShdw blurRad="38100" dist="38100" dir="2700000" algn="tl">
                    <a:srgbClr val="000000"/>
                  </a:outerShdw>
                </a:effectLst>
                <a:latin typeface="Book Antiqua" panose="02040602050305030304" pitchFamily="18" charset="0"/>
              </a:rPr>
              <a:t>8,000</a:t>
            </a:r>
          </a:p>
        </p:txBody>
      </p:sp>
      <p:sp>
        <p:nvSpPr>
          <p:cNvPr id="38955" name="Rectangle 43"/>
          <p:cNvSpPr>
            <a:spLocks noChangeArrowheads="1"/>
          </p:cNvSpPr>
          <p:nvPr/>
        </p:nvSpPr>
        <p:spPr bwMode="auto">
          <a:xfrm>
            <a:off x="7573963" y="3582988"/>
            <a:ext cx="1022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r>
              <a:rPr lang="en-US" altLang="en-US" sz="2400">
                <a:solidFill>
                  <a:srgbClr val="FFFFFF"/>
                </a:solidFill>
                <a:effectLst>
                  <a:outerShdw blurRad="38100" dist="38100" dir="2700000" algn="tl">
                    <a:srgbClr val="000000"/>
                  </a:outerShdw>
                </a:effectLst>
                <a:latin typeface="Book Antiqua" panose="02040602050305030304" pitchFamily="18" charset="0"/>
              </a:rPr>
              <a:t>18,000</a:t>
            </a:r>
          </a:p>
        </p:txBody>
      </p:sp>
      <p:sp>
        <p:nvSpPr>
          <p:cNvPr id="38956" name="Rectangle 44"/>
          <p:cNvSpPr>
            <a:spLocks noChangeArrowheads="1"/>
          </p:cNvSpPr>
          <p:nvPr/>
        </p:nvSpPr>
        <p:spPr bwMode="auto">
          <a:xfrm>
            <a:off x="7573963" y="4073525"/>
            <a:ext cx="1022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r>
              <a:rPr lang="en-US" altLang="en-US" sz="2400">
                <a:solidFill>
                  <a:srgbClr val="FFFFFF"/>
                </a:solidFill>
                <a:effectLst>
                  <a:outerShdw blurRad="38100" dist="38100" dir="2700000" algn="tl">
                    <a:srgbClr val="000000"/>
                  </a:outerShdw>
                </a:effectLst>
                <a:latin typeface="Book Antiqua" panose="02040602050305030304" pitchFamily="18" charset="0"/>
              </a:rPr>
              <a:t>12,000</a:t>
            </a:r>
          </a:p>
        </p:txBody>
      </p:sp>
      <p:sp>
        <p:nvSpPr>
          <p:cNvPr id="38957" name="Rectangle 45"/>
          <p:cNvSpPr>
            <a:spLocks noChangeArrowheads="1"/>
          </p:cNvSpPr>
          <p:nvPr/>
        </p:nvSpPr>
        <p:spPr bwMode="auto">
          <a:xfrm>
            <a:off x="7699375" y="4564063"/>
            <a:ext cx="869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r>
              <a:rPr lang="en-US" altLang="en-US" sz="2400">
                <a:solidFill>
                  <a:srgbClr val="FFFFFF"/>
                </a:solidFill>
                <a:effectLst>
                  <a:outerShdw blurRad="38100" dist="38100" dir="2700000" algn="tl">
                    <a:srgbClr val="000000"/>
                  </a:outerShdw>
                </a:effectLst>
                <a:latin typeface="Book Antiqua" panose="02040602050305030304" pitchFamily="18" charset="0"/>
              </a:rPr>
              <a:t>6,000</a:t>
            </a:r>
          </a:p>
        </p:txBody>
      </p:sp>
      <p:sp>
        <p:nvSpPr>
          <p:cNvPr id="38958" name="Rectangle 46"/>
          <p:cNvSpPr>
            <a:spLocks noChangeArrowheads="1"/>
          </p:cNvSpPr>
          <p:nvPr/>
        </p:nvSpPr>
        <p:spPr bwMode="auto">
          <a:xfrm>
            <a:off x="7573963" y="5043488"/>
            <a:ext cx="1022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r>
              <a:rPr lang="en-US" altLang="en-US" sz="2400">
                <a:solidFill>
                  <a:srgbClr val="FFFFFF"/>
                </a:solidFill>
                <a:effectLst>
                  <a:outerShdw blurRad="38100" dist="38100" dir="2700000" algn="tl">
                    <a:srgbClr val="000000"/>
                  </a:outerShdw>
                </a:effectLst>
                <a:latin typeface="Book Antiqua" panose="02040602050305030304" pitchFamily="18" charset="0"/>
              </a:rPr>
              <a:t>16,000</a:t>
            </a:r>
          </a:p>
        </p:txBody>
      </p:sp>
      <p:sp>
        <p:nvSpPr>
          <p:cNvPr id="38959" name="Rectangle 47"/>
          <p:cNvSpPr>
            <a:spLocks noChangeArrowheads="1"/>
          </p:cNvSpPr>
          <p:nvPr/>
        </p:nvSpPr>
        <p:spPr bwMode="auto">
          <a:xfrm>
            <a:off x="7573963" y="5540375"/>
            <a:ext cx="1022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r>
              <a:rPr lang="en-US" altLang="en-US" sz="2400">
                <a:solidFill>
                  <a:srgbClr val="FFFFFF"/>
                </a:solidFill>
                <a:effectLst>
                  <a:outerShdw blurRad="38100" dist="38100" dir="2700000" algn="tl">
                    <a:srgbClr val="000000"/>
                  </a:outerShdw>
                </a:effectLst>
                <a:latin typeface="Book Antiqua" panose="02040602050305030304" pitchFamily="18" charset="0"/>
              </a:rPr>
              <a:t>21,000</a:t>
            </a:r>
          </a:p>
        </p:txBody>
      </p:sp>
      <p:sp>
        <p:nvSpPr>
          <p:cNvPr id="38960" name="Oval 48"/>
          <p:cNvSpPr>
            <a:spLocks noChangeArrowheads="1"/>
          </p:cNvSpPr>
          <p:nvPr/>
        </p:nvSpPr>
        <p:spPr bwMode="auto">
          <a:xfrm>
            <a:off x="4405313" y="2122488"/>
            <a:ext cx="738187" cy="690562"/>
          </a:xfrm>
          <a:prstGeom prst="ellipse">
            <a:avLst/>
          </a:prstGeom>
          <a:gradFill rotWithShape="0">
            <a:gsLst>
              <a:gs pos="0">
                <a:schemeClr val="bg1"/>
              </a:gs>
              <a:gs pos="100000">
                <a:schemeClr val="bg1">
                  <a:gamma/>
                  <a:shade val="46275"/>
                  <a:invGamma/>
                </a:scheme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92075" tIns="46038" rIns="92075" bIns="46038" anchor="ctr"/>
          <a:lstStyle/>
          <a:p>
            <a:pPr algn="ctr"/>
            <a:r>
              <a:rPr lang="en-US" altLang="en-US" sz="2400">
                <a:solidFill>
                  <a:srgbClr val="FFFFFF"/>
                </a:solidFill>
                <a:effectLst>
                  <a:outerShdw blurRad="38100" dist="38100" dir="2700000" algn="tl">
                    <a:srgbClr val="000000"/>
                  </a:outerShdw>
                </a:effectLst>
                <a:latin typeface="Book Antiqua" panose="02040602050305030304" pitchFamily="18" charset="0"/>
              </a:rPr>
              <a:t>2</a:t>
            </a:r>
          </a:p>
        </p:txBody>
      </p:sp>
      <p:sp>
        <p:nvSpPr>
          <p:cNvPr id="38961" name="Oval 49"/>
          <p:cNvSpPr>
            <a:spLocks noChangeArrowheads="1"/>
          </p:cNvSpPr>
          <p:nvPr/>
        </p:nvSpPr>
        <p:spPr bwMode="auto">
          <a:xfrm>
            <a:off x="4405313" y="3397250"/>
            <a:ext cx="738187" cy="711200"/>
          </a:xfrm>
          <a:prstGeom prst="ellipse">
            <a:avLst/>
          </a:prstGeom>
          <a:gradFill rotWithShape="0">
            <a:gsLst>
              <a:gs pos="0">
                <a:schemeClr val="bg1"/>
              </a:gs>
              <a:gs pos="100000">
                <a:schemeClr val="bg1">
                  <a:gamma/>
                  <a:shade val="46275"/>
                  <a:invGamma/>
                </a:scheme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92075" tIns="46038" rIns="92075" bIns="46038" anchor="ctr"/>
          <a:lstStyle/>
          <a:p>
            <a:pPr algn="ctr"/>
            <a:r>
              <a:rPr lang="en-US" altLang="en-US" sz="2400">
                <a:solidFill>
                  <a:srgbClr val="FFFFFF"/>
                </a:solidFill>
                <a:effectLst>
                  <a:outerShdw blurRad="38100" dist="38100" dir="2700000" algn="tl">
                    <a:srgbClr val="000000"/>
                  </a:outerShdw>
                </a:effectLst>
                <a:latin typeface="Book Antiqua" panose="02040602050305030304" pitchFamily="18" charset="0"/>
              </a:rPr>
              <a:t>3</a:t>
            </a:r>
          </a:p>
        </p:txBody>
      </p:sp>
      <p:sp>
        <p:nvSpPr>
          <p:cNvPr id="38962" name="Oval 50"/>
          <p:cNvSpPr>
            <a:spLocks noChangeArrowheads="1"/>
          </p:cNvSpPr>
          <p:nvPr/>
        </p:nvSpPr>
        <p:spPr bwMode="auto">
          <a:xfrm>
            <a:off x="4405313" y="4770438"/>
            <a:ext cx="738187" cy="709612"/>
          </a:xfrm>
          <a:prstGeom prst="ellipse">
            <a:avLst/>
          </a:prstGeom>
          <a:gradFill rotWithShape="0">
            <a:gsLst>
              <a:gs pos="0">
                <a:schemeClr val="bg1"/>
              </a:gs>
              <a:gs pos="100000">
                <a:schemeClr val="bg1">
                  <a:gamma/>
                  <a:shade val="46275"/>
                  <a:invGamma/>
                </a:scheme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92075" tIns="46038" rIns="92075" bIns="46038" anchor="ctr"/>
          <a:lstStyle/>
          <a:p>
            <a:pPr algn="ctr"/>
            <a:r>
              <a:rPr lang="en-US" altLang="en-US" sz="2400">
                <a:solidFill>
                  <a:srgbClr val="FFFFFF"/>
                </a:solidFill>
                <a:effectLst>
                  <a:outerShdw blurRad="38100" dist="38100" dir="2700000" algn="tl">
                    <a:srgbClr val="000000"/>
                  </a:outerShdw>
                </a:effectLst>
                <a:latin typeface="Book Antiqua" panose="02040602050305030304" pitchFamily="18" charset="0"/>
              </a:rPr>
              <a:t>4</a:t>
            </a:r>
          </a:p>
        </p:txBody>
      </p:sp>
    </p:spTree>
  </p:cSld>
  <p:clrMapOvr>
    <a:masterClrMapping/>
  </p:clrMapOvr>
  <p:transition spd="med">
    <p:zoom/>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ChangeArrowheads="1"/>
          </p:cNvSpPr>
          <p:nvPr/>
        </p:nvSpPr>
        <p:spPr bwMode="auto">
          <a:xfrm>
            <a:off x="528638" y="42863"/>
            <a:ext cx="8081962" cy="814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p>
            <a:pPr algn="ctr"/>
            <a:r>
              <a:rPr lang="en-US" altLang="en-US" sz="2800">
                <a:solidFill>
                  <a:srgbClr val="66FFFF"/>
                </a:solidFill>
                <a:effectLst>
                  <a:outerShdw blurRad="38100" dist="38100" dir="2700000" algn="tl">
                    <a:srgbClr val="000000"/>
                  </a:outerShdw>
                </a:effectLst>
                <a:latin typeface="Book Antiqua" panose="02040602050305030304" pitchFamily="18" charset="0"/>
              </a:rPr>
              <a:t>Example:  Burger Prince</a:t>
            </a:r>
          </a:p>
        </p:txBody>
      </p:sp>
      <p:sp>
        <p:nvSpPr>
          <p:cNvPr id="40963" name="Rectangle 3"/>
          <p:cNvSpPr>
            <a:spLocks noChangeArrowheads="1"/>
          </p:cNvSpPr>
          <p:nvPr/>
        </p:nvSpPr>
        <p:spPr bwMode="auto">
          <a:xfrm>
            <a:off x="512763" y="1066800"/>
            <a:ext cx="8153400" cy="518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20000"/>
              </a:spcBef>
              <a:buClr>
                <a:srgbClr val="66FFFF"/>
              </a:buClr>
              <a:buSzPct val="75000"/>
              <a:buFont typeface="Monotype Sorts" pitchFamily="2" charset="2"/>
              <a:buChar char="n"/>
            </a:pPr>
            <a:r>
              <a:rPr lang="en-US" altLang="en-US">
                <a:solidFill>
                  <a:srgbClr val="66FFFF"/>
                </a:solidFill>
                <a:effectLst>
                  <a:outerShdw blurRad="38100" dist="38100" dir="2700000" algn="tl">
                    <a:srgbClr val="000000"/>
                  </a:outerShdw>
                </a:effectLst>
                <a:latin typeface="Book Antiqua" panose="02040602050305030304" pitchFamily="18" charset="0"/>
              </a:rPr>
              <a:t>Expected Value For Each Decision</a:t>
            </a:r>
          </a:p>
          <a:p>
            <a:pPr>
              <a:spcBef>
                <a:spcPct val="20000"/>
              </a:spcBef>
            </a:pPr>
            <a:endParaRPr lang="en-US" altLang="en-US">
              <a:solidFill>
                <a:srgbClr val="FFFFFF"/>
              </a:solidFill>
              <a:effectLst>
                <a:outerShdw blurRad="38100" dist="38100" dir="2700000" algn="tl">
                  <a:srgbClr val="000000"/>
                </a:outerShdw>
              </a:effectLst>
              <a:latin typeface="Book Antiqua" panose="02040602050305030304" pitchFamily="18" charset="0"/>
            </a:endParaRPr>
          </a:p>
          <a:p>
            <a:pPr>
              <a:spcBef>
                <a:spcPct val="20000"/>
              </a:spcBef>
            </a:pPr>
            <a:endParaRPr lang="en-US" altLang="en-US">
              <a:solidFill>
                <a:srgbClr val="FFFFFF"/>
              </a:solidFill>
              <a:effectLst>
                <a:outerShdw blurRad="38100" dist="38100" dir="2700000" algn="tl">
                  <a:srgbClr val="000000"/>
                </a:outerShdw>
              </a:effectLst>
              <a:latin typeface="Book Antiqua" panose="02040602050305030304" pitchFamily="18" charset="0"/>
            </a:endParaRPr>
          </a:p>
          <a:p>
            <a:pPr>
              <a:spcBef>
                <a:spcPct val="20000"/>
              </a:spcBef>
            </a:pPr>
            <a:endParaRPr lang="en-US" altLang="en-US">
              <a:solidFill>
                <a:srgbClr val="FFFFFF"/>
              </a:solidFill>
              <a:effectLst>
                <a:outerShdw blurRad="38100" dist="38100" dir="2700000" algn="tl">
                  <a:srgbClr val="000000"/>
                </a:outerShdw>
              </a:effectLst>
              <a:latin typeface="Book Antiqua" panose="02040602050305030304" pitchFamily="18" charset="0"/>
            </a:endParaRPr>
          </a:p>
          <a:p>
            <a:pPr>
              <a:spcBef>
                <a:spcPct val="20000"/>
              </a:spcBef>
            </a:pPr>
            <a:endParaRPr lang="en-US" altLang="en-US">
              <a:solidFill>
                <a:srgbClr val="FFFFFF"/>
              </a:solidFill>
              <a:effectLst>
                <a:outerShdw blurRad="38100" dist="38100" dir="2700000" algn="tl">
                  <a:srgbClr val="000000"/>
                </a:outerShdw>
              </a:effectLst>
              <a:latin typeface="Book Antiqua" panose="02040602050305030304" pitchFamily="18" charset="0"/>
            </a:endParaRPr>
          </a:p>
          <a:p>
            <a:pPr>
              <a:spcBef>
                <a:spcPct val="20000"/>
              </a:spcBef>
            </a:pPr>
            <a:endParaRPr lang="en-US" altLang="en-US">
              <a:solidFill>
                <a:srgbClr val="FFFFFF"/>
              </a:solidFill>
              <a:effectLst>
                <a:outerShdw blurRad="38100" dist="38100" dir="2700000" algn="tl">
                  <a:srgbClr val="000000"/>
                </a:outerShdw>
              </a:effectLst>
              <a:latin typeface="Book Antiqua" panose="02040602050305030304" pitchFamily="18" charset="0"/>
            </a:endParaRPr>
          </a:p>
          <a:p>
            <a:pPr>
              <a:spcBef>
                <a:spcPct val="20000"/>
              </a:spcBef>
            </a:pPr>
            <a:endParaRPr lang="en-US" altLang="en-US">
              <a:solidFill>
                <a:srgbClr val="FFFFFF"/>
              </a:solidFill>
              <a:effectLst>
                <a:outerShdw blurRad="38100" dist="38100" dir="2700000" algn="tl">
                  <a:srgbClr val="000000"/>
                </a:outerShdw>
              </a:effectLst>
              <a:latin typeface="Book Antiqua" panose="02040602050305030304" pitchFamily="18" charset="0"/>
            </a:endParaRPr>
          </a:p>
          <a:p>
            <a:pPr>
              <a:spcBef>
                <a:spcPct val="20000"/>
              </a:spcBef>
            </a:pPr>
            <a:endParaRPr lang="en-US" altLang="en-US">
              <a:solidFill>
                <a:srgbClr val="FFFFFF"/>
              </a:solidFill>
              <a:effectLst>
                <a:outerShdw blurRad="38100" dist="38100" dir="2700000" algn="tl">
                  <a:srgbClr val="000000"/>
                </a:outerShdw>
              </a:effectLst>
              <a:latin typeface="Book Antiqua" panose="02040602050305030304" pitchFamily="18" charset="0"/>
            </a:endParaRPr>
          </a:p>
          <a:p>
            <a:pPr>
              <a:spcBef>
                <a:spcPct val="20000"/>
              </a:spcBef>
            </a:pPr>
            <a:endParaRPr lang="en-US" altLang="en-US">
              <a:solidFill>
                <a:srgbClr val="FFFFFF"/>
              </a:solidFill>
              <a:effectLst>
                <a:outerShdw blurRad="38100" dist="38100" dir="2700000" algn="tl">
                  <a:srgbClr val="000000"/>
                </a:outerShdw>
              </a:effectLst>
              <a:latin typeface="Book Antiqua" panose="02040602050305030304" pitchFamily="18" charset="0"/>
            </a:endParaRPr>
          </a:p>
          <a:p>
            <a:pPr>
              <a:spcBef>
                <a:spcPct val="20000"/>
              </a:spcBef>
            </a:pPr>
            <a:endParaRPr lang="en-US" altLang="en-US" sz="1000">
              <a:solidFill>
                <a:srgbClr val="FFFFFF"/>
              </a:solidFill>
              <a:effectLst>
                <a:outerShdw blurRad="38100" dist="38100" dir="2700000" algn="tl">
                  <a:srgbClr val="000000"/>
                </a:outerShdw>
              </a:effectLst>
              <a:latin typeface="Book Antiqua" panose="02040602050305030304" pitchFamily="18" charset="0"/>
            </a:endParaRPr>
          </a:p>
          <a:p>
            <a:pPr>
              <a:spcBef>
                <a:spcPct val="20000"/>
              </a:spcBef>
            </a:pPr>
            <a:endParaRPr lang="en-US" altLang="en-US" sz="1000">
              <a:solidFill>
                <a:srgbClr val="FFFFFF"/>
              </a:solidFill>
              <a:effectLst>
                <a:outerShdw blurRad="38100" dist="38100" dir="2700000" algn="tl">
                  <a:srgbClr val="000000"/>
                </a:outerShdw>
              </a:effectLst>
              <a:latin typeface="Book Antiqua" panose="02040602050305030304" pitchFamily="18" charset="0"/>
            </a:endParaRPr>
          </a:p>
          <a:p>
            <a:pPr>
              <a:spcBef>
                <a:spcPct val="20000"/>
              </a:spcBef>
            </a:pPr>
            <a:r>
              <a:rPr lang="en-US" altLang="en-US">
                <a:solidFill>
                  <a:srgbClr val="FFFFFF"/>
                </a:solidFill>
                <a:effectLst>
                  <a:outerShdw blurRad="38100" dist="38100" dir="2700000" algn="tl">
                    <a:srgbClr val="000000"/>
                  </a:outerShdw>
                </a:effectLst>
                <a:latin typeface="Book Antiqua" panose="02040602050305030304" pitchFamily="18" charset="0"/>
              </a:rPr>
              <a:t>		Choose the model with largest EV,  Model C.</a:t>
            </a:r>
          </a:p>
        </p:txBody>
      </p:sp>
      <p:sp>
        <p:nvSpPr>
          <p:cNvPr id="40964" name="Oval 4"/>
          <p:cNvSpPr>
            <a:spLocks noChangeArrowheads="1"/>
          </p:cNvSpPr>
          <p:nvPr/>
        </p:nvSpPr>
        <p:spPr bwMode="auto">
          <a:xfrm>
            <a:off x="3971925" y="3340100"/>
            <a:ext cx="517525" cy="530225"/>
          </a:xfrm>
          <a:prstGeom prst="ellipse">
            <a:avLst/>
          </a:prstGeom>
          <a:gradFill rotWithShape="0">
            <a:gsLst>
              <a:gs pos="0">
                <a:schemeClr val="bg1"/>
              </a:gs>
              <a:gs pos="100000">
                <a:schemeClr val="bg1">
                  <a:gamma/>
                  <a:shade val="46275"/>
                  <a:invGamma/>
                </a:scheme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92075" tIns="46038" rIns="92075" bIns="46038" anchor="ctr"/>
          <a:lstStyle/>
          <a:p>
            <a:pPr algn="ctr"/>
            <a:r>
              <a:rPr lang="en-US" altLang="en-US" sz="2400">
                <a:solidFill>
                  <a:srgbClr val="FFFFFF"/>
                </a:solidFill>
                <a:effectLst>
                  <a:outerShdw blurRad="38100" dist="38100" dir="2700000" algn="tl">
                    <a:srgbClr val="000000"/>
                  </a:outerShdw>
                </a:effectLst>
                <a:latin typeface="Book Antiqua" panose="02040602050305030304" pitchFamily="18" charset="0"/>
              </a:rPr>
              <a:t>3</a:t>
            </a:r>
          </a:p>
        </p:txBody>
      </p:sp>
      <p:sp>
        <p:nvSpPr>
          <p:cNvPr id="40966" name="Line 6"/>
          <p:cNvSpPr>
            <a:spLocks noChangeShapeType="1"/>
          </p:cNvSpPr>
          <p:nvPr/>
        </p:nvSpPr>
        <p:spPr bwMode="auto">
          <a:xfrm>
            <a:off x="1303338" y="3579813"/>
            <a:ext cx="2633662" cy="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40967" name="Line 7"/>
          <p:cNvSpPr>
            <a:spLocks noChangeShapeType="1"/>
          </p:cNvSpPr>
          <p:nvPr/>
        </p:nvSpPr>
        <p:spPr bwMode="auto">
          <a:xfrm>
            <a:off x="1147763" y="3581400"/>
            <a:ext cx="2870200" cy="1273175"/>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40968" name="Rectangle 8"/>
          <p:cNvSpPr>
            <a:spLocks noChangeArrowheads="1"/>
          </p:cNvSpPr>
          <p:nvPr/>
        </p:nvSpPr>
        <p:spPr bwMode="auto">
          <a:xfrm>
            <a:off x="3182938" y="2151063"/>
            <a:ext cx="361950" cy="415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3975" tIns="25400" rIns="53975" bIns="25400">
            <a:spAutoFit/>
          </a:bodyPr>
          <a:lstStyle>
            <a:lvl1pPr defTabSz="523875">
              <a:defRPr sz="2400">
                <a:solidFill>
                  <a:schemeClr val="tx1"/>
                </a:solidFill>
                <a:latin typeface="Times New Roman" panose="02020603050405020304" pitchFamily="18" charset="0"/>
              </a:defRPr>
            </a:lvl1pPr>
            <a:lvl2pPr marL="263525" defTabSz="523875">
              <a:defRPr sz="2400">
                <a:solidFill>
                  <a:schemeClr val="tx1"/>
                </a:solidFill>
                <a:latin typeface="Times New Roman" panose="02020603050405020304" pitchFamily="18" charset="0"/>
              </a:defRPr>
            </a:lvl2pPr>
            <a:lvl3pPr marL="523875" defTabSz="523875">
              <a:defRPr sz="2400">
                <a:solidFill>
                  <a:schemeClr val="tx1"/>
                </a:solidFill>
                <a:latin typeface="Times New Roman" panose="02020603050405020304" pitchFamily="18" charset="0"/>
              </a:defRPr>
            </a:lvl3pPr>
            <a:lvl4pPr marL="787400" defTabSz="523875">
              <a:defRPr sz="2400">
                <a:solidFill>
                  <a:schemeClr val="tx1"/>
                </a:solidFill>
                <a:latin typeface="Times New Roman" panose="02020603050405020304" pitchFamily="18" charset="0"/>
              </a:defRPr>
            </a:lvl4pPr>
            <a:lvl5pPr marL="1049338" defTabSz="523875">
              <a:defRPr sz="2400">
                <a:solidFill>
                  <a:schemeClr val="tx1"/>
                </a:solidFill>
                <a:latin typeface="Times New Roman" panose="02020603050405020304" pitchFamily="18" charset="0"/>
              </a:defRPr>
            </a:lvl5pPr>
            <a:lvl6pPr marL="1506538" defTabSz="523875" eaLnBrk="0" fontAlgn="base" hangingPunct="0">
              <a:spcBef>
                <a:spcPct val="0"/>
              </a:spcBef>
              <a:spcAft>
                <a:spcPct val="0"/>
              </a:spcAft>
              <a:defRPr sz="2400">
                <a:solidFill>
                  <a:schemeClr val="tx1"/>
                </a:solidFill>
                <a:latin typeface="Times New Roman" panose="02020603050405020304" pitchFamily="18" charset="0"/>
              </a:defRPr>
            </a:lvl6pPr>
            <a:lvl7pPr marL="1963738" defTabSz="523875" eaLnBrk="0" fontAlgn="base" hangingPunct="0">
              <a:spcBef>
                <a:spcPct val="0"/>
              </a:spcBef>
              <a:spcAft>
                <a:spcPct val="0"/>
              </a:spcAft>
              <a:defRPr sz="2400">
                <a:solidFill>
                  <a:schemeClr val="tx1"/>
                </a:solidFill>
                <a:latin typeface="Times New Roman" panose="02020603050405020304" pitchFamily="18" charset="0"/>
              </a:defRPr>
            </a:lvl7pPr>
            <a:lvl8pPr marL="2420938" defTabSz="523875" eaLnBrk="0" fontAlgn="base" hangingPunct="0">
              <a:spcBef>
                <a:spcPct val="0"/>
              </a:spcBef>
              <a:spcAft>
                <a:spcPct val="0"/>
              </a:spcAft>
              <a:defRPr sz="2400">
                <a:solidFill>
                  <a:schemeClr val="tx1"/>
                </a:solidFill>
                <a:latin typeface="Times New Roman" panose="02020603050405020304" pitchFamily="18" charset="0"/>
              </a:defRPr>
            </a:lvl8pPr>
            <a:lvl9pPr marL="2878138" defTabSz="52387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i="1">
                <a:solidFill>
                  <a:srgbClr val="FFFFFF"/>
                </a:solidFill>
                <a:effectLst>
                  <a:outerShdw blurRad="38100" dist="38100" dir="2700000" algn="tl">
                    <a:srgbClr val="000000"/>
                  </a:outerShdw>
                </a:effectLst>
                <a:latin typeface="Book Antiqua" panose="02040602050305030304" pitchFamily="18" charset="0"/>
              </a:rPr>
              <a:t>d</a:t>
            </a:r>
            <a:r>
              <a:rPr lang="en-US" altLang="en-US" baseline="-25000">
                <a:solidFill>
                  <a:srgbClr val="FFFFFF"/>
                </a:solidFill>
                <a:effectLst>
                  <a:outerShdw blurRad="38100" dist="38100" dir="2700000" algn="tl">
                    <a:srgbClr val="000000"/>
                  </a:outerShdw>
                </a:effectLst>
                <a:latin typeface="Book Antiqua" panose="02040602050305030304" pitchFamily="18" charset="0"/>
              </a:rPr>
              <a:t>1</a:t>
            </a:r>
          </a:p>
        </p:txBody>
      </p:sp>
      <p:sp>
        <p:nvSpPr>
          <p:cNvPr id="40969" name="Rectangle 9"/>
          <p:cNvSpPr>
            <a:spLocks noChangeArrowheads="1"/>
          </p:cNvSpPr>
          <p:nvPr/>
        </p:nvSpPr>
        <p:spPr bwMode="auto">
          <a:xfrm>
            <a:off x="3182938" y="3087688"/>
            <a:ext cx="361950" cy="415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3975" tIns="25400" rIns="53975" bIns="25400">
            <a:spAutoFit/>
          </a:bodyPr>
          <a:lstStyle>
            <a:lvl1pPr defTabSz="523875">
              <a:defRPr sz="2400">
                <a:solidFill>
                  <a:schemeClr val="tx1"/>
                </a:solidFill>
                <a:latin typeface="Times New Roman" panose="02020603050405020304" pitchFamily="18" charset="0"/>
              </a:defRPr>
            </a:lvl1pPr>
            <a:lvl2pPr marL="263525" defTabSz="523875">
              <a:defRPr sz="2400">
                <a:solidFill>
                  <a:schemeClr val="tx1"/>
                </a:solidFill>
                <a:latin typeface="Times New Roman" panose="02020603050405020304" pitchFamily="18" charset="0"/>
              </a:defRPr>
            </a:lvl2pPr>
            <a:lvl3pPr marL="523875" defTabSz="523875">
              <a:defRPr sz="2400">
                <a:solidFill>
                  <a:schemeClr val="tx1"/>
                </a:solidFill>
                <a:latin typeface="Times New Roman" panose="02020603050405020304" pitchFamily="18" charset="0"/>
              </a:defRPr>
            </a:lvl3pPr>
            <a:lvl4pPr marL="787400" defTabSz="523875">
              <a:defRPr sz="2400">
                <a:solidFill>
                  <a:schemeClr val="tx1"/>
                </a:solidFill>
                <a:latin typeface="Times New Roman" panose="02020603050405020304" pitchFamily="18" charset="0"/>
              </a:defRPr>
            </a:lvl4pPr>
            <a:lvl5pPr marL="1049338" defTabSz="523875">
              <a:defRPr sz="2400">
                <a:solidFill>
                  <a:schemeClr val="tx1"/>
                </a:solidFill>
                <a:latin typeface="Times New Roman" panose="02020603050405020304" pitchFamily="18" charset="0"/>
              </a:defRPr>
            </a:lvl5pPr>
            <a:lvl6pPr marL="1506538" defTabSz="523875" eaLnBrk="0" fontAlgn="base" hangingPunct="0">
              <a:spcBef>
                <a:spcPct val="0"/>
              </a:spcBef>
              <a:spcAft>
                <a:spcPct val="0"/>
              </a:spcAft>
              <a:defRPr sz="2400">
                <a:solidFill>
                  <a:schemeClr val="tx1"/>
                </a:solidFill>
                <a:latin typeface="Times New Roman" panose="02020603050405020304" pitchFamily="18" charset="0"/>
              </a:defRPr>
            </a:lvl6pPr>
            <a:lvl7pPr marL="1963738" defTabSz="523875" eaLnBrk="0" fontAlgn="base" hangingPunct="0">
              <a:spcBef>
                <a:spcPct val="0"/>
              </a:spcBef>
              <a:spcAft>
                <a:spcPct val="0"/>
              </a:spcAft>
              <a:defRPr sz="2400">
                <a:solidFill>
                  <a:schemeClr val="tx1"/>
                </a:solidFill>
                <a:latin typeface="Times New Roman" panose="02020603050405020304" pitchFamily="18" charset="0"/>
              </a:defRPr>
            </a:lvl7pPr>
            <a:lvl8pPr marL="2420938" defTabSz="523875" eaLnBrk="0" fontAlgn="base" hangingPunct="0">
              <a:spcBef>
                <a:spcPct val="0"/>
              </a:spcBef>
              <a:spcAft>
                <a:spcPct val="0"/>
              </a:spcAft>
              <a:defRPr sz="2400">
                <a:solidFill>
                  <a:schemeClr val="tx1"/>
                </a:solidFill>
                <a:latin typeface="Times New Roman" panose="02020603050405020304" pitchFamily="18" charset="0"/>
              </a:defRPr>
            </a:lvl8pPr>
            <a:lvl9pPr marL="2878138" defTabSz="52387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i="1">
                <a:solidFill>
                  <a:srgbClr val="FFFFFF"/>
                </a:solidFill>
                <a:effectLst>
                  <a:outerShdw blurRad="38100" dist="38100" dir="2700000" algn="tl">
                    <a:srgbClr val="000000"/>
                  </a:outerShdw>
                </a:effectLst>
                <a:latin typeface="Book Antiqua" panose="02040602050305030304" pitchFamily="18" charset="0"/>
              </a:rPr>
              <a:t>d</a:t>
            </a:r>
            <a:r>
              <a:rPr lang="en-US" altLang="en-US" baseline="-25000">
                <a:solidFill>
                  <a:srgbClr val="FFFFFF"/>
                </a:solidFill>
                <a:effectLst>
                  <a:outerShdw blurRad="38100" dist="38100" dir="2700000" algn="tl">
                    <a:srgbClr val="000000"/>
                  </a:outerShdw>
                </a:effectLst>
                <a:latin typeface="Book Antiqua" panose="02040602050305030304" pitchFamily="18" charset="0"/>
              </a:rPr>
              <a:t>2</a:t>
            </a:r>
          </a:p>
        </p:txBody>
      </p:sp>
      <p:sp>
        <p:nvSpPr>
          <p:cNvPr id="40970" name="Rectangle 10"/>
          <p:cNvSpPr>
            <a:spLocks noChangeArrowheads="1"/>
          </p:cNvSpPr>
          <p:nvPr/>
        </p:nvSpPr>
        <p:spPr bwMode="auto">
          <a:xfrm>
            <a:off x="3168650" y="4059238"/>
            <a:ext cx="361950" cy="415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3975" tIns="25400" rIns="53975" bIns="25400">
            <a:spAutoFit/>
          </a:bodyPr>
          <a:lstStyle>
            <a:lvl1pPr defTabSz="523875">
              <a:defRPr sz="2400">
                <a:solidFill>
                  <a:schemeClr val="tx1"/>
                </a:solidFill>
                <a:latin typeface="Times New Roman" panose="02020603050405020304" pitchFamily="18" charset="0"/>
              </a:defRPr>
            </a:lvl1pPr>
            <a:lvl2pPr marL="263525" defTabSz="523875">
              <a:defRPr sz="2400">
                <a:solidFill>
                  <a:schemeClr val="tx1"/>
                </a:solidFill>
                <a:latin typeface="Times New Roman" panose="02020603050405020304" pitchFamily="18" charset="0"/>
              </a:defRPr>
            </a:lvl2pPr>
            <a:lvl3pPr marL="523875" defTabSz="523875">
              <a:defRPr sz="2400">
                <a:solidFill>
                  <a:schemeClr val="tx1"/>
                </a:solidFill>
                <a:latin typeface="Times New Roman" panose="02020603050405020304" pitchFamily="18" charset="0"/>
              </a:defRPr>
            </a:lvl3pPr>
            <a:lvl4pPr marL="787400" defTabSz="523875">
              <a:defRPr sz="2400">
                <a:solidFill>
                  <a:schemeClr val="tx1"/>
                </a:solidFill>
                <a:latin typeface="Times New Roman" panose="02020603050405020304" pitchFamily="18" charset="0"/>
              </a:defRPr>
            </a:lvl4pPr>
            <a:lvl5pPr marL="1049338" defTabSz="523875">
              <a:defRPr sz="2400">
                <a:solidFill>
                  <a:schemeClr val="tx1"/>
                </a:solidFill>
                <a:latin typeface="Times New Roman" panose="02020603050405020304" pitchFamily="18" charset="0"/>
              </a:defRPr>
            </a:lvl5pPr>
            <a:lvl6pPr marL="1506538" defTabSz="523875" eaLnBrk="0" fontAlgn="base" hangingPunct="0">
              <a:spcBef>
                <a:spcPct val="0"/>
              </a:spcBef>
              <a:spcAft>
                <a:spcPct val="0"/>
              </a:spcAft>
              <a:defRPr sz="2400">
                <a:solidFill>
                  <a:schemeClr val="tx1"/>
                </a:solidFill>
                <a:latin typeface="Times New Roman" panose="02020603050405020304" pitchFamily="18" charset="0"/>
              </a:defRPr>
            </a:lvl6pPr>
            <a:lvl7pPr marL="1963738" defTabSz="523875" eaLnBrk="0" fontAlgn="base" hangingPunct="0">
              <a:spcBef>
                <a:spcPct val="0"/>
              </a:spcBef>
              <a:spcAft>
                <a:spcPct val="0"/>
              </a:spcAft>
              <a:defRPr sz="2400">
                <a:solidFill>
                  <a:schemeClr val="tx1"/>
                </a:solidFill>
                <a:latin typeface="Times New Roman" panose="02020603050405020304" pitchFamily="18" charset="0"/>
              </a:defRPr>
            </a:lvl7pPr>
            <a:lvl8pPr marL="2420938" defTabSz="523875" eaLnBrk="0" fontAlgn="base" hangingPunct="0">
              <a:spcBef>
                <a:spcPct val="0"/>
              </a:spcBef>
              <a:spcAft>
                <a:spcPct val="0"/>
              </a:spcAft>
              <a:defRPr sz="2400">
                <a:solidFill>
                  <a:schemeClr val="tx1"/>
                </a:solidFill>
                <a:latin typeface="Times New Roman" panose="02020603050405020304" pitchFamily="18" charset="0"/>
              </a:defRPr>
            </a:lvl8pPr>
            <a:lvl9pPr marL="2878138" defTabSz="52387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i="1">
                <a:solidFill>
                  <a:srgbClr val="FFFFFF"/>
                </a:solidFill>
                <a:effectLst>
                  <a:outerShdw blurRad="38100" dist="38100" dir="2700000" algn="tl">
                    <a:srgbClr val="000000"/>
                  </a:outerShdw>
                </a:effectLst>
                <a:latin typeface="Book Antiqua" panose="02040602050305030304" pitchFamily="18" charset="0"/>
              </a:rPr>
              <a:t>d</a:t>
            </a:r>
            <a:r>
              <a:rPr lang="en-US" altLang="en-US" baseline="-25000">
                <a:solidFill>
                  <a:srgbClr val="FFFFFF"/>
                </a:solidFill>
                <a:effectLst>
                  <a:outerShdw blurRad="38100" dist="38100" dir="2700000" algn="tl">
                    <a:srgbClr val="000000"/>
                  </a:outerShdw>
                </a:effectLst>
                <a:latin typeface="Book Antiqua" panose="02040602050305030304" pitchFamily="18" charset="0"/>
              </a:rPr>
              <a:t>3</a:t>
            </a:r>
          </a:p>
        </p:txBody>
      </p:sp>
      <p:sp>
        <p:nvSpPr>
          <p:cNvPr id="40971" name="Rectangle 11"/>
          <p:cNvSpPr>
            <a:spLocks noChangeArrowheads="1"/>
          </p:cNvSpPr>
          <p:nvPr/>
        </p:nvSpPr>
        <p:spPr bwMode="auto">
          <a:xfrm>
            <a:off x="4103688" y="1701800"/>
            <a:ext cx="4702175" cy="66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3975" tIns="25400" rIns="53975" bIns="25400">
            <a:spAutoFit/>
          </a:bodyPr>
          <a:lstStyle>
            <a:lvl1pPr defTabSz="523875">
              <a:defRPr sz="2400">
                <a:solidFill>
                  <a:schemeClr val="tx1"/>
                </a:solidFill>
                <a:latin typeface="Times New Roman" panose="02020603050405020304" pitchFamily="18" charset="0"/>
              </a:defRPr>
            </a:lvl1pPr>
            <a:lvl2pPr marL="263525" defTabSz="523875">
              <a:defRPr sz="2400">
                <a:solidFill>
                  <a:schemeClr val="tx1"/>
                </a:solidFill>
                <a:latin typeface="Times New Roman" panose="02020603050405020304" pitchFamily="18" charset="0"/>
              </a:defRPr>
            </a:lvl2pPr>
            <a:lvl3pPr marL="523875" defTabSz="523875">
              <a:defRPr sz="2400">
                <a:solidFill>
                  <a:schemeClr val="tx1"/>
                </a:solidFill>
                <a:latin typeface="Times New Roman" panose="02020603050405020304" pitchFamily="18" charset="0"/>
              </a:defRPr>
            </a:lvl3pPr>
            <a:lvl4pPr marL="787400" defTabSz="523875">
              <a:defRPr sz="2400">
                <a:solidFill>
                  <a:schemeClr val="tx1"/>
                </a:solidFill>
                <a:latin typeface="Times New Roman" panose="02020603050405020304" pitchFamily="18" charset="0"/>
              </a:defRPr>
            </a:lvl4pPr>
            <a:lvl5pPr marL="1049338" defTabSz="523875">
              <a:defRPr sz="2400">
                <a:solidFill>
                  <a:schemeClr val="tx1"/>
                </a:solidFill>
                <a:latin typeface="Times New Roman" panose="02020603050405020304" pitchFamily="18" charset="0"/>
              </a:defRPr>
            </a:lvl5pPr>
            <a:lvl6pPr marL="1506538" defTabSz="523875" eaLnBrk="0" fontAlgn="base" hangingPunct="0">
              <a:spcBef>
                <a:spcPct val="0"/>
              </a:spcBef>
              <a:spcAft>
                <a:spcPct val="0"/>
              </a:spcAft>
              <a:defRPr sz="2400">
                <a:solidFill>
                  <a:schemeClr val="tx1"/>
                </a:solidFill>
                <a:latin typeface="Times New Roman" panose="02020603050405020304" pitchFamily="18" charset="0"/>
              </a:defRPr>
            </a:lvl6pPr>
            <a:lvl7pPr marL="1963738" defTabSz="523875" eaLnBrk="0" fontAlgn="base" hangingPunct="0">
              <a:spcBef>
                <a:spcPct val="0"/>
              </a:spcBef>
              <a:spcAft>
                <a:spcPct val="0"/>
              </a:spcAft>
              <a:defRPr sz="2400">
                <a:solidFill>
                  <a:schemeClr val="tx1"/>
                </a:solidFill>
                <a:latin typeface="Times New Roman" panose="02020603050405020304" pitchFamily="18" charset="0"/>
              </a:defRPr>
            </a:lvl7pPr>
            <a:lvl8pPr marL="2420938" defTabSz="523875" eaLnBrk="0" fontAlgn="base" hangingPunct="0">
              <a:spcBef>
                <a:spcPct val="0"/>
              </a:spcBef>
              <a:spcAft>
                <a:spcPct val="0"/>
              </a:spcAft>
              <a:defRPr sz="2400">
                <a:solidFill>
                  <a:schemeClr val="tx1"/>
                </a:solidFill>
                <a:latin typeface="Times New Roman" panose="02020603050405020304" pitchFamily="18" charset="0"/>
              </a:defRPr>
            </a:lvl8pPr>
            <a:lvl9pPr marL="2878138" defTabSz="52387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000">
                <a:solidFill>
                  <a:srgbClr val="FFFFFF"/>
                </a:solidFill>
                <a:effectLst>
                  <a:outerShdw blurRad="38100" dist="38100" dir="2700000" algn="tl">
                    <a:srgbClr val="000000"/>
                  </a:outerShdw>
                </a:effectLst>
                <a:latin typeface="Book Antiqua" panose="02040602050305030304" pitchFamily="18" charset="0"/>
              </a:rPr>
              <a:t>EMV = .4(10,000) + .2(15,000) + .4(14,000)</a:t>
            </a:r>
          </a:p>
          <a:p>
            <a:r>
              <a:rPr lang="en-US" altLang="en-US" sz="2000">
                <a:solidFill>
                  <a:srgbClr val="FFFFFF"/>
                </a:solidFill>
                <a:effectLst>
                  <a:outerShdw blurRad="38100" dist="38100" dir="2700000" algn="tl">
                    <a:srgbClr val="000000"/>
                  </a:outerShdw>
                </a:effectLst>
                <a:latin typeface="Book Antiqua" panose="02040602050305030304" pitchFamily="18" charset="0"/>
              </a:rPr>
              <a:t>          = $12,600</a:t>
            </a:r>
          </a:p>
        </p:txBody>
      </p:sp>
      <p:sp>
        <p:nvSpPr>
          <p:cNvPr id="40972" name="Rectangle 12"/>
          <p:cNvSpPr>
            <a:spLocks noChangeArrowheads="1"/>
          </p:cNvSpPr>
          <p:nvPr/>
        </p:nvSpPr>
        <p:spPr bwMode="auto">
          <a:xfrm>
            <a:off x="4121150" y="2971800"/>
            <a:ext cx="4575175" cy="66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3975" tIns="25400" rIns="53975" bIns="25400">
            <a:spAutoFit/>
          </a:bodyPr>
          <a:lstStyle>
            <a:lvl1pPr defTabSz="523875">
              <a:defRPr sz="2400">
                <a:solidFill>
                  <a:schemeClr val="tx1"/>
                </a:solidFill>
                <a:latin typeface="Times New Roman" panose="02020603050405020304" pitchFamily="18" charset="0"/>
              </a:defRPr>
            </a:lvl1pPr>
            <a:lvl2pPr marL="263525" defTabSz="523875">
              <a:defRPr sz="2400">
                <a:solidFill>
                  <a:schemeClr val="tx1"/>
                </a:solidFill>
                <a:latin typeface="Times New Roman" panose="02020603050405020304" pitchFamily="18" charset="0"/>
              </a:defRPr>
            </a:lvl2pPr>
            <a:lvl3pPr marL="523875" defTabSz="523875">
              <a:defRPr sz="2400">
                <a:solidFill>
                  <a:schemeClr val="tx1"/>
                </a:solidFill>
                <a:latin typeface="Times New Roman" panose="02020603050405020304" pitchFamily="18" charset="0"/>
              </a:defRPr>
            </a:lvl3pPr>
            <a:lvl4pPr marL="787400" defTabSz="523875">
              <a:defRPr sz="2400">
                <a:solidFill>
                  <a:schemeClr val="tx1"/>
                </a:solidFill>
                <a:latin typeface="Times New Roman" panose="02020603050405020304" pitchFamily="18" charset="0"/>
              </a:defRPr>
            </a:lvl4pPr>
            <a:lvl5pPr marL="1049338" defTabSz="523875">
              <a:defRPr sz="2400">
                <a:solidFill>
                  <a:schemeClr val="tx1"/>
                </a:solidFill>
                <a:latin typeface="Times New Roman" panose="02020603050405020304" pitchFamily="18" charset="0"/>
              </a:defRPr>
            </a:lvl5pPr>
            <a:lvl6pPr marL="1506538" defTabSz="523875" eaLnBrk="0" fontAlgn="base" hangingPunct="0">
              <a:spcBef>
                <a:spcPct val="0"/>
              </a:spcBef>
              <a:spcAft>
                <a:spcPct val="0"/>
              </a:spcAft>
              <a:defRPr sz="2400">
                <a:solidFill>
                  <a:schemeClr val="tx1"/>
                </a:solidFill>
                <a:latin typeface="Times New Roman" panose="02020603050405020304" pitchFamily="18" charset="0"/>
              </a:defRPr>
            </a:lvl6pPr>
            <a:lvl7pPr marL="1963738" defTabSz="523875" eaLnBrk="0" fontAlgn="base" hangingPunct="0">
              <a:spcBef>
                <a:spcPct val="0"/>
              </a:spcBef>
              <a:spcAft>
                <a:spcPct val="0"/>
              </a:spcAft>
              <a:defRPr sz="2400">
                <a:solidFill>
                  <a:schemeClr val="tx1"/>
                </a:solidFill>
                <a:latin typeface="Times New Roman" panose="02020603050405020304" pitchFamily="18" charset="0"/>
              </a:defRPr>
            </a:lvl7pPr>
            <a:lvl8pPr marL="2420938" defTabSz="523875" eaLnBrk="0" fontAlgn="base" hangingPunct="0">
              <a:spcBef>
                <a:spcPct val="0"/>
              </a:spcBef>
              <a:spcAft>
                <a:spcPct val="0"/>
              </a:spcAft>
              <a:defRPr sz="2400">
                <a:solidFill>
                  <a:schemeClr val="tx1"/>
                </a:solidFill>
                <a:latin typeface="Times New Roman" panose="02020603050405020304" pitchFamily="18" charset="0"/>
              </a:defRPr>
            </a:lvl8pPr>
            <a:lvl9pPr marL="2878138" defTabSz="52387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000">
                <a:solidFill>
                  <a:srgbClr val="FFFFFF"/>
                </a:solidFill>
                <a:effectLst>
                  <a:outerShdw blurRad="38100" dist="38100" dir="2700000" algn="tl">
                    <a:srgbClr val="000000"/>
                  </a:outerShdw>
                </a:effectLst>
                <a:latin typeface="Book Antiqua" panose="02040602050305030304" pitchFamily="18" charset="0"/>
              </a:rPr>
              <a:t>EMV = .4(8,000) + .2(18,000) + .4(12,000)</a:t>
            </a:r>
          </a:p>
          <a:p>
            <a:r>
              <a:rPr lang="en-US" altLang="en-US" sz="2000">
                <a:solidFill>
                  <a:srgbClr val="FFFFFF"/>
                </a:solidFill>
                <a:effectLst>
                  <a:outerShdw blurRad="38100" dist="38100" dir="2700000" algn="tl">
                    <a:srgbClr val="000000"/>
                  </a:outerShdw>
                </a:effectLst>
                <a:latin typeface="Book Antiqua" panose="02040602050305030304" pitchFamily="18" charset="0"/>
              </a:rPr>
              <a:t>          =  $11,600</a:t>
            </a:r>
          </a:p>
        </p:txBody>
      </p:sp>
      <p:sp>
        <p:nvSpPr>
          <p:cNvPr id="40973" name="Rectangle 13"/>
          <p:cNvSpPr>
            <a:spLocks noChangeArrowheads="1"/>
          </p:cNvSpPr>
          <p:nvPr/>
        </p:nvSpPr>
        <p:spPr bwMode="auto">
          <a:xfrm>
            <a:off x="4121150" y="4248150"/>
            <a:ext cx="4575175" cy="66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3975" tIns="25400" rIns="53975" bIns="25400">
            <a:spAutoFit/>
          </a:bodyPr>
          <a:lstStyle>
            <a:lvl1pPr defTabSz="523875">
              <a:defRPr sz="2400">
                <a:solidFill>
                  <a:schemeClr val="tx1"/>
                </a:solidFill>
                <a:latin typeface="Times New Roman" panose="02020603050405020304" pitchFamily="18" charset="0"/>
              </a:defRPr>
            </a:lvl1pPr>
            <a:lvl2pPr marL="263525" defTabSz="523875">
              <a:defRPr sz="2400">
                <a:solidFill>
                  <a:schemeClr val="tx1"/>
                </a:solidFill>
                <a:latin typeface="Times New Roman" panose="02020603050405020304" pitchFamily="18" charset="0"/>
              </a:defRPr>
            </a:lvl2pPr>
            <a:lvl3pPr marL="523875" defTabSz="523875">
              <a:defRPr sz="2400">
                <a:solidFill>
                  <a:schemeClr val="tx1"/>
                </a:solidFill>
                <a:latin typeface="Times New Roman" panose="02020603050405020304" pitchFamily="18" charset="0"/>
              </a:defRPr>
            </a:lvl3pPr>
            <a:lvl4pPr marL="787400" defTabSz="523875">
              <a:defRPr sz="2400">
                <a:solidFill>
                  <a:schemeClr val="tx1"/>
                </a:solidFill>
                <a:latin typeface="Times New Roman" panose="02020603050405020304" pitchFamily="18" charset="0"/>
              </a:defRPr>
            </a:lvl4pPr>
            <a:lvl5pPr marL="1049338" defTabSz="523875">
              <a:defRPr sz="2400">
                <a:solidFill>
                  <a:schemeClr val="tx1"/>
                </a:solidFill>
                <a:latin typeface="Times New Roman" panose="02020603050405020304" pitchFamily="18" charset="0"/>
              </a:defRPr>
            </a:lvl5pPr>
            <a:lvl6pPr marL="1506538" defTabSz="523875" eaLnBrk="0" fontAlgn="base" hangingPunct="0">
              <a:spcBef>
                <a:spcPct val="0"/>
              </a:spcBef>
              <a:spcAft>
                <a:spcPct val="0"/>
              </a:spcAft>
              <a:defRPr sz="2400">
                <a:solidFill>
                  <a:schemeClr val="tx1"/>
                </a:solidFill>
                <a:latin typeface="Times New Roman" panose="02020603050405020304" pitchFamily="18" charset="0"/>
              </a:defRPr>
            </a:lvl6pPr>
            <a:lvl7pPr marL="1963738" defTabSz="523875" eaLnBrk="0" fontAlgn="base" hangingPunct="0">
              <a:spcBef>
                <a:spcPct val="0"/>
              </a:spcBef>
              <a:spcAft>
                <a:spcPct val="0"/>
              </a:spcAft>
              <a:defRPr sz="2400">
                <a:solidFill>
                  <a:schemeClr val="tx1"/>
                </a:solidFill>
                <a:latin typeface="Times New Roman" panose="02020603050405020304" pitchFamily="18" charset="0"/>
              </a:defRPr>
            </a:lvl7pPr>
            <a:lvl8pPr marL="2420938" defTabSz="523875" eaLnBrk="0" fontAlgn="base" hangingPunct="0">
              <a:spcBef>
                <a:spcPct val="0"/>
              </a:spcBef>
              <a:spcAft>
                <a:spcPct val="0"/>
              </a:spcAft>
              <a:defRPr sz="2400">
                <a:solidFill>
                  <a:schemeClr val="tx1"/>
                </a:solidFill>
                <a:latin typeface="Times New Roman" panose="02020603050405020304" pitchFamily="18" charset="0"/>
              </a:defRPr>
            </a:lvl8pPr>
            <a:lvl9pPr marL="2878138" defTabSz="52387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000">
                <a:solidFill>
                  <a:srgbClr val="FFFFFF"/>
                </a:solidFill>
                <a:effectLst>
                  <a:outerShdw blurRad="38100" dist="38100" dir="2700000" algn="tl">
                    <a:srgbClr val="000000"/>
                  </a:outerShdw>
                </a:effectLst>
                <a:latin typeface="Book Antiqua" panose="02040602050305030304" pitchFamily="18" charset="0"/>
              </a:rPr>
              <a:t>EMV = .4(6,000) + .2(16,000) + .4(21,000)</a:t>
            </a:r>
          </a:p>
          <a:p>
            <a:r>
              <a:rPr lang="en-US" altLang="en-US" sz="2000">
                <a:solidFill>
                  <a:srgbClr val="FFFFFF"/>
                </a:solidFill>
                <a:effectLst>
                  <a:outerShdw blurRad="38100" dist="38100" dir="2700000" algn="tl">
                    <a:srgbClr val="000000"/>
                  </a:outerShdw>
                </a:effectLst>
                <a:latin typeface="Book Antiqua" panose="02040602050305030304" pitchFamily="18" charset="0"/>
              </a:rPr>
              <a:t>          = $14,000</a:t>
            </a:r>
          </a:p>
        </p:txBody>
      </p:sp>
      <p:sp>
        <p:nvSpPr>
          <p:cNvPr id="40974" name="Rectangle 14"/>
          <p:cNvSpPr>
            <a:spLocks noChangeArrowheads="1"/>
          </p:cNvSpPr>
          <p:nvPr/>
        </p:nvSpPr>
        <p:spPr bwMode="auto">
          <a:xfrm>
            <a:off x="1590675" y="2474913"/>
            <a:ext cx="1196975" cy="385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3975" tIns="25400" rIns="53975" bIns="25400">
            <a:spAutoFit/>
          </a:bodyPr>
          <a:lstStyle>
            <a:lvl1pPr defTabSz="523875">
              <a:defRPr sz="2400">
                <a:solidFill>
                  <a:schemeClr val="tx1"/>
                </a:solidFill>
                <a:latin typeface="Times New Roman" panose="02020603050405020304" pitchFamily="18" charset="0"/>
              </a:defRPr>
            </a:lvl1pPr>
            <a:lvl2pPr marL="263525" defTabSz="523875">
              <a:defRPr sz="2400">
                <a:solidFill>
                  <a:schemeClr val="tx1"/>
                </a:solidFill>
                <a:latin typeface="Times New Roman" panose="02020603050405020304" pitchFamily="18" charset="0"/>
              </a:defRPr>
            </a:lvl2pPr>
            <a:lvl3pPr marL="523875" defTabSz="523875">
              <a:defRPr sz="2400">
                <a:solidFill>
                  <a:schemeClr val="tx1"/>
                </a:solidFill>
                <a:latin typeface="Times New Roman" panose="02020603050405020304" pitchFamily="18" charset="0"/>
              </a:defRPr>
            </a:lvl3pPr>
            <a:lvl4pPr marL="787400" defTabSz="523875">
              <a:defRPr sz="2400">
                <a:solidFill>
                  <a:schemeClr val="tx1"/>
                </a:solidFill>
                <a:latin typeface="Times New Roman" panose="02020603050405020304" pitchFamily="18" charset="0"/>
              </a:defRPr>
            </a:lvl4pPr>
            <a:lvl5pPr marL="1049338" defTabSz="523875">
              <a:defRPr sz="2400">
                <a:solidFill>
                  <a:schemeClr val="tx1"/>
                </a:solidFill>
                <a:latin typeface="Times New Roman" panose="02020603050405020304" pitchFamily="18" charset="0"/>
              </a:defRPr>
            </a:lvl5pPr>
            <a:lvl6pPr marL="1506538" defTabSz="523875" eaLnBrk="0" fontAlgn="base" hangingPunct="0">
              <a:spcBef>
                <a:spcPct val="0"/>
              </a:spcBef>
              <a:spcAft>
                <a:spcPct val="0"/>
              </a:spcAft>
              <a:defRPr sz="2400">
                <a:solidFill>
                  <a:schemeClr val="tx1"/>
                </a:solidFill>
                <a:latin typeface="Times New Roman" panose="02020603050405020304" pitchFamily="18" charset="0"/>
              </a:defRPr>
            </a:lvl6pPr>
            <a:lvl7pPr marL="1963738" defTabSz="523875" eaLnBrk="0" fontAlgn="base" hangingPunct="0">
              <a:spcBef>
                <a:spcPct val="0"/>
              </a:spcBef>
              <a:spcAft>
                <a:spcPct val="0"/>
              </a:spcAft>
              <a:defRPr sz="2400">
                <a:solidFill>
                  <a:schemeClr val="tx1"/>
                </a:solidFill>
                <a:latin typeface="Times New Roman" panose="02020603050405020304" pitchFamily="18" charset="0"/>
              </a:defRPr>
            </a:lvl7pPr>
            <a:lvl8pPr marL="2420938" defTabSz="523875" eaLnBrk="0" fontAlgn="base" hangingPunct="0">
              <a:spcBef>
                <a:spcPct val="0"/>
              </a:spcBef>
              <a:spcAft>
                <a:spcPct val="0"/>
              </a:spcAft>
              <a:defRPr sz="2400">
                <a:solidFill>
                  <a:schemeClr val="tx1"/>
                </a:solidFill>
                <a:latin typeface="Times New Roman" panose="02020603050405020304" pitchFamily="18" charset="0"/>
              </a:defRPr>
            </a:lvl8pPr>
            <a:lvl9pPr marL="2878138" defTabSz="52387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200">
                <a:solidFill>
                  <a:srgbClr val="FFFFFF"/>
                </a:solidFill>
                <a:effectLst>
                  <a:outerShdw blurRad="38100" dist="38100" dir="2700000" algn="tl">
                    <a:srgbClr val="000000"/>
                  </a:outerShdw>
                </a:effectLst>
                <a:latin typeface="Book Antiqua" panose="02040602050305030304" pitchFamily="18" charset="0"/>
              </a:rPr>
              <a:t>Model A</a:t>
            </a:r>
          </a:p>
        </p:txBody>
      </p:sp>
      <p:sp>
        <p:nvSpPr>
          <p:cNvPr id="40975" name="Rectangle 15"/>
          <p:cNvSpPr>
            <a:spLocks noChangeArrowheads="1"/>
          </p:cNvSpPr>
          <p:nvPr/>
        </p:nvSpPr>
        <p:spPr bwMode="auto">
          <a:xfrm>
            <a:off x="1897063" y="3225800"/>
            <a:ext cx="1150937" cy="385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3975" tIns="25400" rIns="53975" bIns="25400">
            <a:spAutoFit/>
          </a:bodyPr>
          <a:lstStyle>
            <a:lvl1pPr defTabSz="523875">
              <a:defRPr sz="2400">
                <a:solidFill>
                  <a:schemeClr val="tx1"/>
                </a:solidFill>
                <a:latin typeface="Times New Roman" panose="02020603050405020304" pitchFamily="18" charset="0"/>
              </a:defRPr>
            </a:lvl1pPr>
            <a:lvl2pPr marL="263525" defTabSz="523875">
              <a:defRPr sz="2400">
                <a:solidFill>
                  <a:schemeClr val="tx1"/>
                </a:solidFill>
                <a:latin typeface="Times New Roman" panose="02020603050405020304" pitchFamily="18" charset="0"/>
              </a:defRPr>
            </a:lvl2pPr>
            <a:lvl3pPr marL="523875" defTabSz="523875">
              <a:defRPr sz="2400">
                <a:solidFill>
                  <a:schemeClr val="tx1"/>
                </a:solidFill>
                <a:latin typeface="Times New Roman" panose="02020603050405020304" pitchFamily="18" charset="0"/>
              </a:defRPr>
            </a:lvl3pPr>
            <a:lvl4pPr marL="787400" defTabSz="523875">
              <a:defRPr sz="2400">
                <a:solidFill>
                  <a:schemeClr val="tx1"/>
                </a:solidFill>
                <a:latin typeface="Times New Roman" panose="02020603050405020304" pitchFamily="18" charset="0"/>
              </a:defRPr>
            </a:lvl4pPr>
            <a:lvl5pPr marL="1049338" defTabSz="523875">
              <a:defRPr sz="2400">
                <a:solidFill>
                  <a:schemeClr val="tx1"/>
                </a:solidFill>
                <a:latin typeface="Times New Roman" panose="02020603050405020304" pitchFamily="18" charset="0"/>
              </a:defRPr>
            </a:lvl5pPr>
            <a:lvl6pPr marL="1506538" defTabSz="523875" eaLnBrk="0" fontAlgn="base" hangingPunct="0">
              <a:spcBef>
                <a:spcPct val="0"/>
              </a:spcBef>
              <a:spcAft>
                <a:spcPct val="0"/>
              </a:spcAft>
              <a:defRPr sz="2400">
                <a:solidFill>
                  <a:schemeClr val="tx1"/>
                </a:solidFill>
                <a:latin typeface="Times New Roman" panose="02020603050405020304" pitchFamily="18" charset="0"/>
              </a:defRPr>
            </a:lvl6pPr>
            <a:lvl7pPr marL="1963738" defTabSz="523875" eaLnBrk="0" fontAlgn="base" hangingPunct="0">
              <a:spcBef>
                <a:spcPct val="0"/>
              </a:spcBef>
              <a:spcAft>
                <a:spcPct val="0"/>
              </a:spcAft>
              <a:defRPr sz="2400">
                <a:solidFill>
                  <a:schemeClr val="tx1"/>
                </a:solidFill>
                <a:latin typeface="Times New Roman" panose="02020603050405020304" pitchFamily="18" charset="0"/>
              </a:defRPr>
            </a:lvl7pPr>
            <a:lvl8pPr marL="2420938" defTabSz="523875" eaLnBrk="0" fontAlgn="base" hangingPunct="0">
              <a:spcBef>
                <a:spcPct val="0"/>
              </a:spcBef>
              <a:spcAft>
                <a:spcPct val="0"/>
              </a:spcAft>
              <a:defRPr sz="2400">
                <a:solidFill>
                  <a:schemeClr val="tx1"/>
                </a:solidFill>
                <a:latin typeface="Times New Roman" panose="02020603050405020304" pitchFamily="18" charset="0"/>
              </a:defRPr>
            </a:lvl8pPr>
            <a:lvl9pPr marL="2878138" defTabSz="52387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200">
                <a:solidFill>
                  <a:srgbClr val="FFFFFF"/>
                </a:solidFill>
                <a:effectLst>
                  <a:outerShdw blurRad="38100" dist="38100" dir="2700000" algn="tl">
                    <a:srgbClr val="000000"/>
                  </a:outerShdw>
                </a:effectLst>
                <a:latin typeface="Book Antiqua" panose="02040602050305030304" pitchFamily="18" charset="0"/>
              </a:rPr>
              <a:t>Model B</a:t>
            </a:r>
          </a:p>
        </p:txBody>
      </p:sp>
      <p:sp>
        <p:nvSpPr>
          <p:cNvPr id="40976" name="Rectangle 16"/>
          <p:cNvSpPr>
            <a:spLocks noChangeArrowheads="1"/>
          </p:cNvSpPr>
          <p:nvPr/>
        </p:nvSpPr>
        <p:spPr bwMode="auto">
          <a:xfrm>
            <a:off x="1598613" y="4325938"/>
            <a:ext cx="1177925" cy="385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3975" tIns="25400" rIns="53975" bIns="25400">
            <a:spAutoFit/>
          </a:bodyPr>
          <a:lstStyle>
            <a:lvl1pPr defTabSz="523875">
              <a:defRPr sz="2400">
                <a:solidFill>
                  <a:schemeClr val="tx1"/>
                </a:solidFill>
                <a:latin typeface="Times New Roman" panose="02020603050405020304" pitchFamily="18" charset="0"/>
              </a:defRPr>
            </a:lvl1pPr>
            <a:lvl2pPr marL="263525" defTabSz="523875">
              <a:defRPr sz="2400">
                <a:solidFill>
                  <a:schemeClr val="tx1"/>
                </a:solidFill>
                <a:latin typeface="Times New Roman" panose="02020603050405020304" pitchFamily="18" charset="0"/>
              </a:defRPr>
            </a:lvl2pPr>
            <a:lvl3pPr marL="523875" defTabSz="523875">
              <a:defRPr sz="2400">
                <a:solidFill>
                  <a:schemeClr val="tx1"/>
                </a:solidFill>
                <a:latin typeface="Times New Roman" panose="02020603050405020304" pitchFamily="18" charset="0"/>
              </a:defRPr>
            </a:lvl3pPr>
            <a:lvl4pPr marL="787400" defTabSz="523875">
              <a:defRPr sz="2400">
                <a:solidFill>
                  <a:schemeClr val="tx1"/>
                </a:solidFill>
                <a:latin typeface="Times New Roman" panose="02020603050405020304" pitchFamily="18" charset="0"/>
              </a:defRPr>
            </a:lvl4pPr>
            <a:lvl5pPr marL="1049338" defTabSz="523875">
              <a:defRPr sz="2400">
                <a:solidFill>
                  <a:schemeClr val="tx1"/>
                </a:solidFill>
                <a:latin typeface="Times New Roman" panose="02020603050405020304" pitchFamily="18" charset="0"/>
              </a:defRPr>
            </a:lvl5pPr>
            <a:lvl6pPr marL="1506538" defTabSz="523875" eaLnBrk="0" fontAlgn="base" hangingPunct="0">
              <a:spcBef>
                <a:spcPct val="0"/>
              </a:spcBef>
              <a:spcAft>
                <a:spcPct val="0"/>
              </a:spcAft>
              <a:defRPr sz="2400">
                <a:solidFill>
                  <a:schemeClr val="tx1"/>
                </a:solidFill>
                <a:latin typeface="Times New Roman" panose="02020603050405020304" pitchFamily="18" charset="0"/>
              </a:defRPr>
            </a:lvl6pPr>
            <a:lvl7pPr marL="1963738" defTabSz="523875" eaLnBrk="0" fontAlgn="base" hangingPunct="0">
              <a:spcBef>
                <a:spcPct val="0"/>
              </a:spcBef>
              <a:spcAft>
                <a:spcPct val="0"/>
              </a:spcAft>
              <a:defRPr sz="2400">
                <a:solidFill>
                  <a:schemeClr val="tx1"/>
                </a:solidFill>
                <a:latin typeface="Times New Roman" panose="02020603050405020304" pitchFamily="18" charset="0"/>
              </a:defRPr>
            </a:lvl7pPr>
            <a:lvl8pPr marL="2420938" defTabSz="523875" eaLnBrk="0" fontAlgn="base" hangingPunct="0">
              <a:spcBef>
                <a:spcPct val="0"/>
              </a:spcBef>
              <a:spcAft>
                <a:spcPct val="0"/>
              </a:spcAft>
              <a:defRPr sz="2400">
                <a:solidFill>
                  <a:schemeClr val="tx1"/>
                </a:solidFill>
                <a:latin typeface="Times New Roman" panose="02020603050405020304" pitchFamily="18" charset="0"/>
              </a:defRPr>
            </a:lvl8pPr>
            <a:lvl9pPr marL="2878138" defTabSz="52387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200">
                <a:solidFill>
                  <a:srgbClr val="FFFFFF"/>
                </a:solidFill>
                <a:effectLst>
                  <a:outerShdw blurRad="38100" dist="38100" dir="2700000" algn="tl">
                    <a:srgbClr val="000000"/>
                  </a:outerShdw>
                </a:effectLst>
                <a:latin typeface="Book Antiqua" panose="02040602050305030304" pitchFamily="18" charset="0"/>
              </a:rPr>
              <a:t>Model C</a:t>
            </a:r>
          </a:p>
        </p:txBody>
      </p:sp>
      <p:sp>
        <p:nvSpPr>
          <p:cNvPr id="40977" name="Line 17"/>
          <p:cNvSpPr>
            <a:spLocks noChangeShapeType="1"/>
          </p:cNvSpPr>
          <p:nvPr/>
        </p:nvSpPr>
        <p:spPr bwMode="auto">
          <a:xfrm flipV="1">
            <a:off x="1301750" y="2413000"/>
            <a:ext cx="2663825" cy="1038225"/>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40978" name="Oval 18"/>
          <p:cNvSpPr>
            <a:spLocks noChangeArrowheads="1"/>
          </p:cNvSpPr>
          <p:nvPr/>
        </p:nvSpPr>
        <p:spPr bwMode="auto">
          <a:xfrm>
            <a:off x="3971925" y="2112963"/>
            <a:ext cx="520700" cy="490537"/>
          </a:xfrm>
          <a:prstGeom prst="ellipse">
            <a:avLst/>
          </a:prstGeom>
          <a:gradFill rotWithShape="0">
            <a:gsLst>
              <a:gs pos="0">
                <a:schemeClr val="bg1"/>
              </a:gs>
              <a:gs pos="100000">
                <a:schemeClr val="bg1">
                  <a:gamma/>
                  <a:shade val="46275"/>
                  <a:invGamma/>
                </a:scheme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92075" tIns="46038" rIns="92075" bIns="46038" anchor="ctr"/>
          <a:lstStyle/>
          <a:p>
            <a:pPr algn="ctr"/>
            <a:r>
              <a:rPr lang="en-US" altLang="en-US" sz="2400">
                <a:solidFill>
                  <a:srgbClr val="FFFFFF"/>
                </a:solidFill>
                <a:effectLst>
                  <a:outerShdw blurRad="38100" dist="38100" dir="2700000" algn="tl">
                    <a:srgbClr val="000000"/>
                  </a:outerShdw>
                </a:effectLst>
                <a:latin typeface="Book Antiqua" panose="02040602050305030304" pitchFamily="18" charset="0"/>
              </a:rPr>
              <a:t>2</a:t>
            </a:r>
          </a:p>
        </p:txBody>
      </p:sp>
      <p:sp>
        <p:nvSpPr>
          <p:cNvPr id="40979" name="Rectangle 19"/>
          <p:cNvSpPr>
            <a:spLocks noChangeArrowheads="1"/>
          </p:cNvSpPr>
          <p:nvPr/>
        </p:nvSpPr>
        <p:spPr bwMode="auto">
          <a:xfrm>
            <a:off x="844550" y="3333750"/>
            <a:ext cx="450850" cy="490538"/>
          </a:xfrm>
          <a:prstGeom prst="rect">
            <a:avLst/>
          </a:prstGeom>
          <a:gradFill rotWithShape="0">
            <a:gsLst>
              <a:gs pos="0">
                <a:schemeClr val="bg1"/>
              </a:gs>
              <a:gs pos="100000">
                <a:schemeClr val="bg1">
                  <a:gamma/>
                  <a:shade val="46275"/>
                  <a:invGamma/>
                </a:schemeClr>
              </a:gs>
            </a:gsLst>
            <a:path path="shape">
              <a:fillToRect l="50000" t="50000" r="50000" b="50000"/>
            </a:path>
          </a:gradFill>
          <a:ln w="12700">
            <a:solidFill>
              <a:srgbClr val="FFFFFF"/>
            </a:solidFill>
            <a:miter lim="800000"/>
            <a:headEnd/>
            <a:tailEnd/>
          </a:ln>
          <a:effectLst>
            <a:outerShdw dist="17961" dir="2700000" algn="ctr" rotWithShape="0">
              <a:srgbClr val="000000"/>
            </a:outerShdw>
          </a:effectLst>
        </p:spPr>
        <p:txBody>
          <a:bodyPr wrap="none" lIns="92075" tIns="46038" rIns="92075" bIns="46038" anchor="ctr"/>
          <a:lstStyle/>
          <a:p>
            <a:pPr algn="ctr"/>
            <a:r>
              <a:rPr lang="en-US" altLang="en-US" sz="2400">
                <a:solidFill>
                  <a:srgbClr val="FFFFFF"/>
                </a:solidFill>
                <a:effectLst>
                  <a:outerShdw blurRad="38100" dist="38100" dir="2700000" algn="tl">
                    <a:srgbClr val="000000"/>
                  </a:outerShdw>
                </a:effectLst>
                <a:latin typeface="Book Antiqua" panose="02040602050305030304" pitchFamily="18" charset="0"/>
              </a:rPr>
              <a:t>1</a:t>
            </a:r>
          </a:p>
        </p:txBody>
      </p:sp>
      <p:sp>
        <p:nvSpPr>
          <p:cNvPr id="40965" name="Oval 5"/>
          <p:cNvSpPr>
            <a:spLocks noChangeArrowheads="1"/>
          </p:cNvSpPr>
          <p:nvPr/>
        </p:nvSpPr>
        <p:spPr bwMode="auto">
          <a:xfrm>
            <a:off x="3971925" y="4633913"/>
            <a:ext cx="520700" cy="496887"/>
          </a:xfrm>
          <a:prstGeom prst="ellipse">
            <a:avLst/>
          </a:prstGeom>
          <a:gradFill rotWithShape="0">
            <a:gsLst>
              <a:gs pos="0">
                <a:schemeClr val="bg1"/>
              </a:gs>
              <a:gs pos="100000">
                <a:schemeClr val="bg1">
                  <a:gamma/>
                  <a:shade val="46275"/>
                  <a:invGamma/>
                </a:scheme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92075" tIns="46038" rIns="92075" bIns="46038" anchor="ctr"/>
          <a:lstStyle/>
          <a:p>
            <a:pPr algn="ctr"/>
            <a:r>
              <a:rPr lang="en-US" altLang="en-US" sz="2400">
                <a:solidFill>
                  <a:srgbClr val="FFFFFF"/>
                </a:solidFill>
                <a:effectLst>
                  <a:outerShdw blurRad="38100" dist="38100" dir="2700000" algn="tl">
                    <a:srgbClr val="000000"/>
                  </a:outerShdw>
                </a:effectLst>
                <a:latin typeface="Book Antiqua" panose="02040602050305030304" pitchFamily="18" charset="0"/>
              </a:rPr>
              <a:t>4</a:t>
            </a:r>
          </a:p>
        </p:txBody>
      </p:sp>
    </p:spTree>
  </p:cSld>
  <p:clrMapOvr>
    <a:masterClrMapping/>
  </p:clrMapOvr>
  <p:transition spd="med">
    <p:zoom/>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679450" y="207963"/>
            <a:ext cx="7772400" cy="509587"/>
          </a:xfrm>
          <a:noFill/>
          <a:ln/>
        </p:spPr>
        <p:txBody>
          <a:bodyPr lIns="92075" tIns="46038" rIns="92075" bIns="46038"/>
          <a:lstStyle/>
          <a:p>
            <a:r>
              <a:rPr lang="en-US" altLang="en-US"/>
              <a:t>Expected Value of Perfect Information</a:t>
            </a:r>
          </a:p>
        </p:txBody>
      </p:sp>
      <p:sp>
        <p:nvSpPr>
          <p:cNvPr id="43011" name="Rectangle 3"/>
          <p:cNvSpPr>
            <a:spLocks noGrp="1" noChangeArrowheads="1"/>
          </p:cNvSpPr>
          <p:nvPr>
            <p:ph type="body" idx="1"/>
          </p:nvPr>
        </p:nvSpPr>
        <p:spPr>
          <a:xfrm>
            <a:off x="522288" y="1062038"/>
            <a:ext cx="7772400" cy="4605337"/>
          </a:xfrm>
          <a:noFill/>
          <a:ln/>
        </p:spPr>
        <p:txBody>
          <a:bodyPr lIns="92075" tIns="46038" rIns="92075" bIns="46038"/>
          <a:lstStyle/>
          <a:p>
            <a:r>
              <a:rPr lang="en-US" altLang="en-US"/>
              <a:t>Frequently information is available which can improve the probability estimates for the states of nature.  </a:t>
            </a:r>
          </a:p>
          <a:p>
            <a:r>
              <a:rPr lang="en-US" altLang="en-US"/>
              <a:t>The </a:t>
            </a:r>
            <a:r>
              <a:rPr lang="en-US" altLang="en-US" u="sng"/>
              <a:t>expected value of perfect information</a:t>
            </a:r>
            <a:r>
              <a:rPr lang="en-US" altLang="en-US"/>
              <a:t> (EVPI) is the increase in the expected profit that would result if one knew with certainty which state of nature would occur.  </a:t>
            </a:r>
          </a:p>
          <a:p>
            <a:r>
              <a:rPr lang="en-US" altLang="en-US"/>
              <a:t>The EVPI provides an </a:t>
            </a:r>
            <a:r>
              <a:rPr lang="en-US" altLang="en-US" u="sng"/>
              <a:t>upper bound on the expected value of any sample or survey information</a:t>
            </a:r>
            <a:r>
              <a:rPr lang="en-US" altLang="en-US"/>
              <a:t>.  </a:t>
            </a:r>
          </a:p>
        </p:txBody>
      </p:sp>
    </p:spTree>
  </p:cSld>
  <p:clrMapOvr>
    <a:masterClrMapping/>
  </p:clrMapOvr>
  <p:transition spd="med">
    <p:zoom/>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514350" y="68263"/>
            <a:ext cx="8081963" cy="814387"/>
          </a:xfrm>
          <a:noFill/>
          <a:ln/>
        </p:spPr>
        <p:txBody>
          <a:bodyPr lIns="92075" tIns="46038" rIns="92075" bIns="46038"/>
          <a:lstStyle/>
          <a:p>
            <a:r>
              <a:rPr lang="en-US" altLang="en-US"/>
              <a:t>Expected Value of Perfect Information</a:t>
            </a:r>
          </a:p>
        </p:txBody>
      </p:sp>
      <p:sp>
        <p:nvSpPr>
          <p:cNvPr id="45059" name="Rectangle 3"/>
          <p:cNvSpPr>
            <a:spLocks noGrp="1" noChangeArrowheads="1"/>
          </p:cNvSpPr>
          <p:nvPr>
            <p:ph type="body" idx="1"/>
          </p:nvPr>
        </p:nvSpPr>
        <p:spPr>
          <a:xfrm>
            <a:off x="520700" y="1046163"/>
            <a:ext cx="8101013" cy="5253037"/>
          </a:xfrm>
          <a:noFill/>
          <a:ln/>
        </p:spPr>
        <p:txBody>
          <a:bodyPr lIns="92075" tIns="46038" rIns="92075" bIns="46038"/>
          <a:lstStyle/>
          <a:p>
            <a:r>
              <a:rPr lang="en-US" altLang="en-US">
                <a:solidFill>
                  <a:srgbClr val="66FFFF"/>
                </a:solidFill>
              </a:rPr>
              <a:t>EVPI Calculation</a:t>
            </a:r>
          </a:p>
          <a:p>
            <a:pPr lvl="1"/>
            <a:r>
              <a:rPr lang="en-US" altLang="en-US">
                <a:solidFill>
                  <a:srgbClr val="66FFFF"/>
                </a:solidFill>
              </a:rPr>
              <a:t>Step 1:</a:t>
            </a:r>
          </a:p>
          <a:p>
            <a:pPr lvl="1">
              <a:buFontTx/>
              <a:buNone/>
            </a:pPr>
            <a:r>
              <a:rPr lang="en-US" altLang="en-US"/>
              <a:t>		    Determine the optimal return corresponding to each state of nature.</a:t>
            </a:r>
          </a:p>
          <a:p>
            <a:pPr lvl="1"/>
            <a:r>
              <a:rPr lang="en-US" altLang="en-US">
                <a:solidFill>
                  <a:srgbClr val="66FFFF"/>
                </a:solidFill>
              </a:rPr>
              <a:t>Step 2:</a:t>
            </a:r>
          </a:p>
          <a:p>
            <a:pPr lvl="1">
              <a:buFontTx/>
              <a:buNone/>
            </a:pPr>
            <a:r>
              <a:rPr lang="en-US" altLang="en-US"/>
              <a:t>		    Compute the expected value of these optimal returns.</a:t>
            </a:r>
          </a:p>
          <a:p>
            <a:pPr lvl="1"/>
            <a:r>
              <a:rPr lang="en-US" altLang="en-US">
                <a:solidFill>
                  <a:srgbClr val="66FFFF"/>
                </a:solidFill>
              </a:rPr>
              <a:t>Step 3:</a:t>
            </a:r>
          </a:p>
          <a:p>
            <a:pPr lvl="1">
              <a:buFontTx/>
              <a:buNone/>
            </a:pPr>
            <a:r>
              <a:rPr lang="en-US" altLang="en-US"/>
              <a:t>		    Subtract the EV of the optimal decision from the amount determined in step (2).</a:t>
            </a:r>
          </a:p>
        </p:txBody>
      </p:sp>
    </p:spTree>
  </p:cSld>
  <p:clrMapOvr>
    <a:masterClrMapping/>
  </p:clrMapOvr>
  <p:transition spd="med">
    <p:zoom/>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8" name="Rectangle 4"/>
          <p:cNvSpPr>
            <a:spLocks noChangeArrowheads="1"/>
          </p:cNvSpPr>
          <p:nvPr/>
        </p:nvSpPr>
        <p:spPr bwMode="auto">
          <a:xfrm>
            <a:off x="533400" y="2743200"/>
            <a:ext cx="8001000" cy="647700"/>
          </a:xfrm>
          <a:prstGeom prst="rect">
            <a:avLst/>
          </a:prstGeom>
          <a:gradFill rotWithShape="0">
            <a:gsLst>
              <a:gs pos="0">
                <a:schemeClr val="bg1">
                  <a:gamma/>
                  <a:shade val="46275"/>
                  <a:invGamma/>
                </a:schemeClr>
              </a:gs>
              <a:gs pos="50000">
                <a:schemeClr val="bg1"/>
              </a:gs>
              <a:gs pos="100000">
                <a:schemeClr val="bg1">
                  <a:gamma/>
                  <a:shade val="46275"/>
                  <a:invGamma/>
                </a:scheme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106" name="Rectangle 2"/>
          <p:cNvSpPr>
            <a:spLocks noGrp="1" noChangeArrowheads="1"/>
          </p:cNvSpPr>
          <p:nvPr>
            <p:ph type="title"/>
          </p:nvPr>
        </p:nvSpPr>
        <p:spPr>
          <a:noFill/>
          <a:ln/>
        </p:spPr>
        <p:txBody>
          <a:bodyPr lIns="92075" tIns="46038" rIns="92075" bIns="46038"/>
          <a:lstStyle/>
          <a:p>
            <a:r>
              <a:rPr lang="en-US" altLang="en-US"/>
              <a:t>Example:  Burger Prince</a:t>
            </a:r>
          </a:p>
        </p:txBody>
      </p:sp>
      <p:sp>
        <p:nvSpPr>
          <p:cNvPr id="47107" name="Rectangle 3"/>
          <p:cNvSpPr>
            <a:spLocks noGrp="1" noChangeArrowheads="1"/>
          </p:cNvSpPr>
          <p:nvPr>
            <p:ph type="body" idx="1"/>
          </p:nvPr>
        </p:nvSpPr>
        <p:spPr>
          <a:xfrm>
            <a:off x="520700" y="1046163"/>
            <a:ext cx="8101013" cy="5005387"/>
          </a:xfrm>
          <a:noFill/>
          <a:ln/>
        </p:spPr>
        <p:txBody>
          <a:bodyPr lIns="92075" tIns="46038" rIns="92075" bIns="46038"/>
          <a:lstStyle/>
          <a:p>
            <a:r>
              <a:rPr lang="en-US" altLang="en-US">
                <a:solidFill>
                  <a:srgbClr val="66FFFF"/>
                </a:solidFill>
              </a:rPr>
              <a:t>Expected Value of Perfect Information</a:t>
            </a:r>
          </a:p>
          <a:p>
            <a:pPr>
              <a:buFont typeface="Monotype Sorts" pitchFamily="2" charset="2"/>
              <a:buNone/>
            </a:pPr>
            <a:r>
              <a:rPr lang="en-US" altLang="en-US"/>
              <a:t>	 	Calculate the expected value for the optimum payoff for each state of nature and subtract the EV of the optimal decision.</a:t>
            </a:r>
          </a:p>
          <a:p>
            <a:pPr>
              <a:buFont typeface="Monotype Sorts" pitchFamily="2" charset="2"/>
              <a:buNone/>
            </a:pPr>
            <a:endParaRPr lang="en-US" altLang="en-US" sz="1000"/>
          </a:p>
          <a:p>
            <a:pPr>
              <a:buFont typeface="Monotype Sorts" pitchFamily="2" charset="2"/>
              <a:buNone/>
            </a:pPr>
            <a:r>
              <a:rPr lang="en-US" altLang="en-US"/>
              <a:t> EVPI= .4(10,000) + .2(18,000) + .4(21,000) - 14,000 = $2,000</a:t>
            </a:r>
          </a:p>
        </p:txBody>
      </p:sp>
    </p:spTree>
  </p:cSld>
  <p:clrMapOvr>
    <a:masterClrMapping/>
  </p:clrMapOvr>
  <p:transition spd="med">
    <p:zo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r>
              <a:rPr lang="en-US" altLang="en-US"/>
              <a:t>Influence Diagrams</a:t>
            </a:r>
          </a:p>
        </p:txBody>
      </p:sp>
      <p:sp>
        <p:nvSpPr>
          <p:cNvPr id="79875" name="Rectangle 3"/>
          <p:cNvSpPr>
            <a:spLocks noGrp="1" noChangeArrowheads="1"/>
          </p:cNvSpPr>
          <p:nvPr>
            <p:ph type="body" idx="1"/>
          </p:nvPr>
        </p:nvSpPr>
        <p:spPr/>
        <p:txBody>
          <a:bodyPr/>
          <a:lstStyle/>
          <a:p>
            <a:r>
              <a:rPr lang="en-US" altLang="en-US"/>
              <a:t>An </a:t>
            </a:r>
            <a:r>
              <a:rPr lang="en-US" altLang="en-US" u="sng"/>
              <a:t>influence diagram</a:t>
            </a:r>
            <a:r>
              <a:rPr lang="en-US" altLang="en-US"/>
              <a:t> is a graphical device showing the relationships among the decisions, the chance events, and the consequences.</a:t>
            </a:r>
          </a:p>
          <a:p>
            <a:r>
              <a:rPr lang="en-US" altLang="en-US" u="sng"/>
              <a:t>Squares or rectangles</a:t>
            </a:r>
            <a:r>
              <a:rPr lang="en-US" altLang="en-US"/>
              <a:t> depict decision nodes.</a:t>
            </a:r>
          </a:p>
          <a:p>
            <a:r>
              <a:rPr lang="en-US" altLang="en-US" u="sng"/>
              <a:t>Circles or ovals</a:t>
            </a:r>
            <a:r>
              <a:rPr lang="en-US" altLang="en-US"/>
              <a:t> depict chance nodes.</a:t>
            </a:r>
          </a:p>
          <a:p>
            <a:r>
              <a:rPr lang="en-US" altLang="en-US" u="sng"/>
              <a:t>Diamonds</a:t>
            </a:r>
            <a:r>
              <a:rPr lang="en-US" altLang="en-US"/>
              <a:t> depict consequence nodes.</a:t>
            </a:r>
          </a:p>
          <a:p>
            <a:r>
              <a:rPr lang="en-US" altLang="en-US" u="sng"/>
              <a:t>Lines or arcs</a:t>
            </a:r>
            <a:r>
              <a:rPr lang="en-US" altLang="en-US"/>
              <a:t> connecting the nodes show the direction of influence.</a:t>
            </a:r>
          </a:p>
        </p:txBody>
      </p:sp>
    </p:spTree>
  </p:cSld>
  <p:clrMapOvr>
    <a:masterClrMapping/>
  </p:clrMapOvr>
  <p:transition>
    <p:zo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r>
              <a:rPr lang="en-US" altLang="en-US"/>
              <a:t>Payoff Tables</a:t>
            </a:r>
          </a:p>
        </p:txBody>
      </p:sp>
      <p:sp>
        <p:nvSpPr>
          <p:cNvPr id="80899" name="Rectangle 3"/>
          <p:cNvSpPr>
            <a:spLocks noGrp="1" noChangeArrowheads="1"/>
          </p:cNvSpPr>
          <p:nvPr>
            <p:ph type="body" idx="1"/>
          </p:nvPr>
        </p:nvSpPr>
        <p:spPr/>
        <p:txBody>
          <a:bodyPr/>
          <a:lstStyle/>
          <a:p>
            <a:r>
              <a:rPr lang="en-US" altLang="en-US"/>
              <a:t>The consequence resulting from a specific combination of a decision alternative and a state of nature is a </a:t>
            </a:r>
            <a:r>
              <a:rPr lang="en-US" altLang="en-US" u="sng"/>
              <a:t>payoff</a:t>
            </a:r>
            <a:r>
              <a:rPr lang="en-US" altLang="en-US"/>
              <a:t>.</a:t>
            </a:r>
          </a:p>
          <a:p>
            <a:r>
              <a:rPr lang="en-US" altLang="en-US"/>
              <a:t>A table showing payoffs for all combinations of decision alternatives and states of nature is a </a:t>
            </a:r>
            <a:r>
              <a:rPr lang="en-US" altLang="en-US" u="sng"/>
              <a:t>payoff table</a:t>
            </a:r>
            <a:r>
              <a:rPr lang="en-US" altLang="en-US"/>
              <a:t>.</a:t>
            </a:r>
          </a:p>
          <a:p>
            <a:r>
              <a:rPr lang="en-US" altLang="en-US"/>
              <a:t>Payoffs can be expressed in terms of </a:t>
            </a:r>
            <a:r>
              <a:rPr lang="en-US" altLang="en-US" u="sng"/>
              <a:t>profit</a:t>
            </a:r>
            <a:r>
              <a:rPr lang="en-US" altLang="en-US"/>
              <a:t>, </a:t>
            </a:r>
            <a:r>
              <a:rPr lang="en-US" altLang="en-US" u="sng"/>
              <a:t>cost</a:t>
            </a:r>
            <a:r>
              <a:rPr lang="en-US" altLang="en-US"/>
              <a:t>, </a:t>
            </a:r>
            <a:r>
              <a:rPr lang="en-US" altLang="en-US" u="sng"/>
              <a:t>time</a:t>
            </a:r>
            <a:r>
              <a:rPr lang="en-US" altLang="en-US"/>
              <a:t>, </a:t>
            </a:r>
            <a:r>
              <a:rPr lang="en-US" altLang="en-US" u="sng"/>
              <a:t>distance</a:t>
            </a:r>
            <a:r>
              <a:rPr lang="en-US" altLang="en-US"/>
              <a:t> or any other appropriate measure.</a:t>
            </a:r>
          </a:p>
        </p:txBody>
      </p:sp>
    </p:spTree>
  </p:cSld>
  <p:clrMapOvr>
    <a:masterClrMapping/>
  </p:clrMapOvr>
  <p:transition>
    <p:zo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242888"/>
            <a:ext cx="7772400" cy="433387"/>
          </a:xfrm>
          <a:noFill/>
          <a:ln/>
        </p:spPr>
        <p:txBody>
          <a:bodyPr lIns="92075" tIns="46038" rIns="92075" bIns="46038"/>
          <a:lstStyle/>
          <a:p>
            <a:r>
              <a:rPr lang="en-US" altLang="en-US"/>
              <a:t>Decision Trees</a:t>
            </a:r>
          </a:p>
        </p:txBody>
      </p:sp>
      <p:sp>
        <p:nvSpPr>
          <p:cNvPr id="10243" name="Rectangle 3"/>
          <p:cNvSpPr>
            <a:spLocks noGrp="1" noChangeArrowheads="1"/>
          </p:cNvSpPr>
          <p:nvPr>
            <p:ph type="body" idx="1"/>
          </p:nvPr>
        </p:nvSpPr>
        <p:spPr>
          <a:xfrm>
            <a:off x="515938" y="1050925"/>
            <a:ext cx="7772400" cy="5233988"/>
          </a:xfrm>
          <a:noFill/>
          <a:ln/>
        </p:spPr>
        <p:txBody>
          <a:bodyPr lIns="92075" tIns="46038" rIns="92075" bIns="46038"/>
          <a:lstStyle/>
          <a:p>
            <a:r>
              <a:rPr lang="en-US" altLang="en-US"/>
              <a:t>A </a:t>
            </a:r>
            <a:r>
              <a:rPr lang="en-US" altLang="en-US" u="sng"/>
              <a:t>decision tree</a:t>
            </a:r>
            <a:r>
              <a:rPr lang="en-US" altLang="en-US"/>
              <a:t> is a chronological representation of the decision problem.</a:t>
            </a:r>
          </a:p>
          <a:p>
            <a:r>
              <a:rPr lang="en-US" altLang="en-US"/>
              <a:t>Each decision tree has two types of nodes;  </a:t>
            </a:r>
            <a:r>
              <a:rPr lang="en-US" altLang="en-US" u="sng"/>
              <a:t>round nodes</a:t>
            </a:r>
            <a:r>
              <a:rPr lang="en-US" altLang="en-US"/>
              <a:t> correspond to the states of nature while </a:t>
            </a:r>
            <a:r>
              <a:rPr lang="en-US" altLang="en-US" u="sng"/>
              <a:t>square nodes</a:t>
            </a:r>
            <a:r>
              <a:rPr lang="en-US" altLang="en-US"/>
              <a:t> correspond to the decision alternatives.  </a:t>
            </a:r>
          </a:p>
          <a:p>
            <a:r>
              <a:rPr lang="en-US" altLang="en-US"/>
              <a:t>The </a:t>
            </a:r>
            <a:r>
              <a:rPr lang="en-US" altLang="en-US" u="sng"/>
              <a:t>branches</a:t>
            </a:r>
            <a:r>
              <a:rPr lang="en-US" altLang="en-US"/>
              <a:t> leaving each round node represent the different states of nature while the branches leaving each square node represent the different decision alternatives.</a:t>
            </a:r>
          </a:p>
          <a:p>
            <a:r>
              <a:rPr lang="en-US" altLang="en-US"/>
              <a:t>At the end of each limb of a tree are the payoffs attained from the series of branches making up that limb.  </a:t>
            </a:r>
          </a:p>
        </p:txBody>
      </p:sp>
    </p:spTree>
  </p:cSld>
  <p:clrMapOvr>
    <a:masterClrMapping/>
  </p:clrMapOvr>
  <p:transition spd="med">
    <p:zo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85800" y="201613"/>
            <a:ext cx="7772400" cy="509587"/>
          </a:xfrm>
          <a:noFill/>
          <a:ln/>
        </p:spPr>
        <p:txBody>
          <a:bodyPr lIns="92075" tIns="46038" rIns="92075" bIns="46038"/>
          <a:lstStyle/>
          <a:p>
            <a:r>
              <a:rPr lang="en-US" altLang="en-US"/>
              <a:t>Decision Making without Probabilities</a:t>
            </a:r>
          </a:p>
        </p:txBody>
      </p:sp>
      <p:sp>
        <p:nvSpPr>
          <p:cNvPr id="12291" name="Rectangle 3"/>
          <p:cNvSpPr>
            <a:spLocks noGrp="1" noChangeArrowheads="1"/>
          </p:cNvSpPr>
          <p:nvPr>
            <p:ph type="body" idx="1"/>
          </p:nvPr>
        </p:nvSpPr>
        <p:spPr>
          <a:xfrm>
            <a:off x="522288" y="1062038"/>
            <a:ext cx="7772400" cy="4833937"/>
          </a:xfrm>
          <a:noFill/>
          <a:ln/>
        </p:spPr>
        <p:txBody>
          <a:bodyPr lIns="92075" tIns="46038" rIns="92075" bIns="46038"/>
          <a:lstStyle/>
          <a:p>
            <a:r>
              <a:rPr lang="en-US" altLang="en-US"/>
              <a:t>Three commonly used criteria for decision making when probability information regarding the likelihood of the states of nature is unavailable are: </a:t>
            </a:r>
          </a:p>
          <a:p>
            <a:pPr lvl="1"/>
            <a:r>
              <a:rPr lang="en-US" altLang="en-US"/>
              <a:t>the </a:t>
            </a:r>
            <a:r>
              <a:rPr lang="en-US" altLang="en-US" u="sng"/>
              <a:t>optimistic</a:t>
            </a:r>
            <a:r>
              <a:rPr lang="en-US" altLang="en-US"/>
              <a:t> approach</a:t>
            </a:r>
            <a:endParaRPr lang="en-US" altLang="en-US" u="sng"/>
          </a:p>
          <a:p>
            <a:pPr lvl="1"/>
            <a:r>
              <a:rPr lang="en-US" altLang="en-US"/>
              <a:t>the </a:t>
            </a:r>
            <a:r>
              <a:rPr lang="en-US" altLang="en-US" u="sng"/>
              <a:t>conservative</a:t>
            </a:r>
            <a:r>
              <a:rPr lang="en-US" altLang="en-US"/>
              <a:t> approach</a:t>
            </a:r>
            <a:endParaRPr lang="en-US" altLang="en-US" u="sng"/>
          </a:p>
          <a:p>
            <a:pPr lvl="1"/>
            <a:r>
              <a:rPr lang="en-US" altLang="en-US"/>
              <a:t>the </a:t>
            </a:r>
            <a:r>
              <a:rPr lang="en-US" altLang="en-US" u="sng"/>
              <a:t>minimax regret</a:t>
            </a:r>
            <a:r>
              <a:rPr lang="en-US" altLang="en-US"/>
              <a:t> approach.  </a:t>
            </a:r>
          </a:p>
        </p:txBody>
      </p:sp>
    </p:spTree>
  </p:cSld>
  <p:clrMapOvr>
    <a:masterClrMapping/>
  </p:clrMapOvr>
  <p:transition spd="med">
    <p:zo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685800" y="242888"/>
            <a:ext cx="7772400" cy="433387"/>
          </a:xfrm>
          <a:noFill/>
          <a:ln/>
        </p:spPr>
        <p:txBody>
          <a:bodyPr lIns="92075" tIns="46038" rIns="92075" bIns="46038"/>
          <a:lstStyle/>
          <a:p>
            <a:r>
              <a:rPr lang="en-US" altLang="en-US"/>
              <a:t>Optimistic Approach</a:t>
            </a:r>
          </a:p>
        </p:txBody>
      </p:sp>
      <p:sp>
        <p:nvSpPr>
          <p:cNvPr id="14339" name="Rectangle 3"/>
          <p:cNvSpPr>
            <a:spLocks noGrp="1" noChangeArrowheads="1"/>
          </p:cNvSpPr>
          <p:nvPr>
            <p:ph type="body" idx="1"/>
          </p:nvPr>
        </p:nvSpPr>
        <p:spPr>
          <a:xfrm>
            <a:off x="515938" y="1057275"/>
            <a:ext cx="7772400" cy="5138738"/>
          </a:xfrm>
          <a:noFill/>
          <a:ln/>
        </p:spPr>
        <p:txBody>
          <a:bodyPr lIns="92075" tIns="46038" rIns="92075" bIns="46038"/>
          <a:lstStyle/>
          <a:p>
            <a:r>
              <a:rPr lang="en-US" altLang="en-US"/>
              <a:t>The </a:t>
            </a:r>
            <a:r>
              <a:rPr lang="en-US" altLang="en-US" u="sng"/>
              <a:t>optimistic approach</a:t>
            </a:r>
            <a:r>
              <a:rPr lang="en-US" altLang="en-US"/>
              <a:t> would be used by an optimistic decision maker.</a:t>
            </a:r>
          </a:p>
          <a:p>
            <a:r>
              <a:rPr lang="en-US" altLang="en-US"/>
              <a:t>The </a:t>
            </a:r>
            <a:r>
              <a:rPr lang="en-US" altLang="en-US" u="sng"/>
              <a:t>decision with the largest possible payoff</a:t>
            </a:r>
            <a:r>
              <a:rPr lang="en-US" altLang="en-US"/>
              <a:t> is chosen.  </a:t>
            </a:r>
          </a:p>
          <a:p>
            <a:r>
              <a:rPr lang="en-US" altLang="en-US"/>
              <a:t>If the payoff table was in terms of costs, the </a:t>
            </a:r>
            <a:r>
              <a:rPr lang="en-US" altLang="en-US" u="sng"/>
              <a:t>decision with the lowest cost</a:t>
            </a:r>
            <a:r>
              <a:rPr lang="en-US" altLang="en-US"/>
              <a:t> would be chosen.</a:t>
            </a:r>
          </a:p>
        </p:txBody>
      </p:sp>
    </p:spTree>
  </p:cSld>
  <p:clrMapOvr>
    <a:masterClrMapping/>
  </p:clrMapOvr>
  <p:transition spd="med">
    <p:zo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85800" y="242888"/>
            <a:ext cx="7772400" cy="433387"/>
          </a:xfrm>
          <a:noFill/>
          <a:ln/>
        </p:spPr>
        <p:txBody>
          <a:bodyPr lIns="92075" tIns="46038" rIns="92075" bIns="46038"/>
          <a:lstStyle/>
          <a:p>
            <a:r>
              <a:rPr lang="en-US" altLang="en-US"/>
              <a:t>Conservative Approach</a:t>
            </a:r>
          </a:p>
        </p:txBody>
      </p:sp>
      <p:sp>
        <p:nvSpPr>
          <p:cNvPr id="16387" name="Rectangle 3"/>
          <p:cNvSpPr>
            <a:spLocks noGrp="1" noChangeArrowheads="1"/>
          </p:cNvSpPr>
          <p:nvPr>
            <p:ph type="body" idx="1"/>
          </p:nvPr>
        </p:nvSpPr>
        <p:spPr>
          <a:xfrm>
            <a:off x="522288" y="1050925"/>
            <a:ext cx="7772400" cy="4681538"/>
          </a:xfrm>
          <a:noFill/>
          <a:ln/>
        </p:spPr>
        <p:txBody>
          <a:bodyPr lIns="92075" tIns="46038" rIns="92075" bIns="46038"/>
          <a:lstStyle/>
          <a:p>
            <a:r>
              <a:rPr lang="en-US" altLang="en-US"/>
              <a:t>The </a:t>
            </a:r>
            <a:r>
              <a:rPr lang="en-US" altLang="en-US" u="sng"/>
              <a:t>conservative approach</a:t>
            </a:r>
            <a:r>
              <a:rPr lang="en-US" altLang="en-US"/>
              <a:t> would be used by a conservative decision maker.  </a:t>
            </a:r>
          </a:p>
          <a:p>
            <a:r>
              <a:rPr lang="en-US" altLang="en-US"/>
              <a:t>For each decision the minimum payoff is listed and then the decision corresponding to the maximum of these minimum payoffs is selected.  (Hence, the </a:t>
            </a:r>
            <a:r>
              <a:rPr lang="en-US" altLang="en-US" u="sng"/>
              <a:t>minimum possible payoff is maximized</a:t>
            </a:r>
            <a:r>
              <a:rPr lang="en-US" altLang="en-US"/>
              <a:t>.)</a:t>
            </a:r>
          </a:p>
          <a:p>
            <a:r>
              <a:rPr lang="en-US" altLang="en-US"/>
              <a:t>If the payoff was in terms of costs, the maximum costs would be determined for each decision and then the decision corresponding to the minimum of these maximum costs is selected.  (Hence, the </a:t>
            </a:r>
            <a:r>
              <a:rPr lang="en-US" altLang="en-US" u="sng"/>
              <a:t>maximum possible cost is minimized</a:t>
            </a:r>
            <a:r>
              <a:rPr lang="en-US" altLang="en-US"/>
              <a:t>.)</a:t>
            </a:r>
          </a:p>
        </p:txBody>
      </p:sp>
    </p:spTree>
  </p:cSld>
  <p:clrMapOvr>
    <a:masterClrMapping/>
  </p:clrMapOvr>
  <p:transition spd="med">
    <p:zoom/>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85800" y="207963"/>
            <a:ext cx="7772400" cy="509587"/>
          </a:xfrm>
          <a:noFill/>
          <a:ln/>
        </p:spPr>
        <p:txBody>
          <a:bodyPr lIns="92075" tIns="46038" rIns="92075" bIns="46038"/>
          <a:lstStyle/>
          <a:p>
            <a:r>
              <a:rPr lang="en-US" altLang="en-US"/>
              <a:t>Minimax Regret Approach</a:t>
            </a:r>
          </a:p>
        </p:txBody>
      </p:sp>
      <p:sp>
        <p:nvSpPr>
          <p:cNvPr id="18435" name="Rectangle 3"/>
          <p:cNvSpPr>
            <a:spLocks noGrp="1" noChangeArrowheads="1"/>
          </p:cNvSpPr>
          <p:nvPr>
            <p:ph type="body" idx="1"/>
          </p:nvPr>
        </p:nvSpPr>
        <p:spPr>
          <a:xfrm>
            <a:off x="522288" y="1055688"/>
            <a:ext cx="7772400" cy="4757737"/>
          </a:xfrm>
          <a:noFill/>
          <a:ln/>
        </p:spPr>
        <p:txBody>
          <a:bodyPr lIns="92075" tIns="46038" rIns="92075" bIns="46038"/>
          <a:lstStyle/>
          <a:p>
            <a:r>
              <a:rPr lang="en-US" altLang="en-US"/>
              <a:t>The minimax regret approach requires the construction of a </a:t>
            </a:r>
            <a:r>
              <a:rPr lang="en-US" altLang="en-US" u="sng"/>
              <a:t>regret table</a:t>
            </a:r>
            <a:r>
              <a:rPr lang="en-US" altLang="en-US"/>
              <a:t> or an </a:t>
            </a:r>
            <a:r>
              <a:rPr lang="en-US" altLang="en-US" u="sng"/>
              <a:t>opportunity loss table</a:t>
            </a:r>
            <a:r>
              <a:rPr lang="en-US" altLang="en-US"/>
              <a:t>. </a:t>
            </a:r>
          </a:p>
          <a:p>
            <a:r>
              <a:rPr lang="en-US" altLang="en-US"/>
              <a:t>This is done by calculating for each state of nature the difference between each payoff and the largest payoff for that state of nature.  </a:t>
            </a:r>
          </a:p>
          <a:p>
            <a:r>
              <a:rPr lang="en-US" altLang="en-US"/>
              <a:t>Then, using this regret table, the maximum regret for each possible decision is listed.  </a:t>
            </a:r>
          </a:p>
          <a:p>
            <a:r>
              <a:rPr lang="en-US" altLang="en-US"/>
              <a:t>The decision chosen is the one corresponding to the </a:t>
            </a:r>
            <a:r>
              <a:rPr lang="en-US" altLang="en-US" u="sng"/>
              <a:t>minimum of the maximum regrets</a:t>
            </a:r>
            <a:r>
              <a:rPr lang="en-US" altLang="en-US"/>
              <a:t>.</a:t>
            </a:r>
          </a:p>
        </p:txBody>
      </p:sp>
    </p:spTree>
  </p:cSld>
  <p:clrMapOvr>
    <a:masterClrMapping/>
  </p:clrMapOvr>
  <p:transition spd="med">
    <p:zoom/>
  </p:transition>
</p:sld>
</file>

<file path=ppt/theme/theme1.xml><?xml version="1.0" encoding="utf-8"?>
<a:theme xmlns:a="http://schemas.openxmlformats.org/drawingml/2006/main" name="MS10ch02">
  <a:themeElements>
    <a:clrScheme name="">
      <a:dk1>
        <a:srgbClr val="000000"/>
      </a:dk1>
      <a:lt1>
        <a:srgbClr val="FCFEB9"/>
      </a:lt1>
      <a:dk2>
        <a:srgbClr val="A00050"/>
      </a:dk2>
      <a:lt2>
        <a:srgbClr val="FAFD00"/>
      </a:lt2>
      <a:accent1>
        <a:srgbClr val="618FFD"/>
      </a:accent1>
      <a:accent2>
        <a:srgbClr val="B760F9"/>
      </a:accent2>
      <a:accent3>
        <a:srgbClr val="CDAAB3"/>
      </a:accent3>
      <a:accent4>
        <a:srgbClr val="D7D99E"/>
      </a:accent4>
      <a:accent5>
        <a:srgbClr val="B7C6FE"/>
      </a:accent5>
      <a:accent6>
        <a:srgbClr val="A656E2"/>
      </a:accent6>
      <a:hlink>
        <a:srgbClr val="919191"/>
      </a:hlink>
      <a:folHlink>
        <a:srgbClr val="B50069"/>
      </a:folHlink>
    </a:clrScheme>
    <a:fontScheme name="MS10ch02">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000" b="0" i="0" u="none" strike="noStrike" cap="none" normalizeH="0" baseline="0" smtClean="0">
            <a:ln>
              <a:noFill/>
            </a:ln>
            <a:solidFill>
              <a:schemeClr val="tx1"/>
            </a:solidFill>
            <a:effectLst/>
            <a:latin typeface="Arial Narrow" panose="020B0606020202030204"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000" b="0" i="0" u="none" strike="noStrike" cap="none" normalizeH="0" baseline="0" smtClean="0">
            <a:ln>
              <a:noFill/>
            </a:ln>
            <a:solidFill>
              <a:schemeClr val="tx1"/>
            </a:solidFill>
            <a:effectLst/>
            <a:latin typeface="Arial Narrow" panose="020B0606020202030204" pitchFamily="34" charset="0"/>
          </a:defRPr>
        </a:defPPr>
      </a:lstStyle>
    </a:lnDef>
  </a:objectDefaults>
  <a:extraClrSchemeLst>
    <a:extraClrScheme>
      <a:clrScheme name="MS10ch02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S10ch02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MS10ch02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S10ch02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S10ch02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S10ch02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MS10ch02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C:\Slides\MS10ppt\MS10ch02.ppt</Template>
  <TotalTime>60265245</TotalTime>
  <Pages>38</Pages>
  <Words>1583</Words>
  <Application>Microsoft Office PowerPoint</Application>
  <PresentationFormat>On-screen Show (4:3)</PresentationFormat>
  <Paragraphs>233</Paragraphs>
  <Slides>24</Slides>
  <Notes>24</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33" baseType="lpstr">
      <vt:lpstr>Arial</vt:lpstr>
      <vt:lpstr>Arial Narrow</vt:lpstr>
      <vt:lpstr>Book Antiqua</vt:lpstr>
      <vt:lpstr>Monotype Sorts</vt:lpstr>
      <vt:lpstr>Symbol</vt:lpstr>
      <vt:lpstr>Times New Roman</vt:lpstr>
      <vt:lpstr>Wingdings</vt:lpstr>
      <vt:lpstr>MS10ch02</vt:lpstr>
      <vt:lpstr>Equation</vt:lpstr>
      <vt:lpstr> Decision Analysis</vt:lpstr>
      <vt:lpstr>Problem Formulation</vt:lpstr>
      <vt:lpstr>Influence Diagrams</vt:lpstr>
      <vt:lpstr>Payoff Tables</vt:lpstr>
      <vt:lpstr>Decision Trees</vt:lpstr>
      <vt:lpstr>Decision Making without Probabilities</vt:lpstr>
      <vt:lpstr>Optimistic Approach</vt:lpstr>
      <vt:lpstr>Conservative Approach</vt:lpstr>
      <vt:lpstr>Minimax Regret Approach</vt:lpstr>
      <vt:lpstr>Example</vt:lpstr>
      <vt:lpstr>Example</vt:lpstr>
      <vt:lpstr>Example</vt:lpstr>
      <vt:lpstr>Example</vt:lpstr>
      <vt:lpstr>Example</vt:lpstr>
      <vt:lpstr>Decision Making with Probabilities</vt:lpstr>
      <vt:lpstr>Expected Value of a Decision Alternative</vt:lpstr>
      <vt:lpstr>Example:  Burger Prince</vt:lpstr>
      <vt:lpstr>Example:  Burger Prince</vt:lpstr>
      <vt:lpstr>Example:  Burger Prince</vt:lpstr>
      <vt:lpstr>Example:  Burger Prince</vt:lpstr>
      <vt:lpstr>PowerPoint Presentation</vt:lpstr>
      <vt:lpstr>Expected Value of Perfect Information</vt:lpstr>
      <vt:lpstr>Expected Value of Perfect Information</vt:lpstr>
      <vt:lpstr>Example:  Burger Prince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decision analysis</dc:title>
  <dc:subject/>
  <dc:creator>John S. Loucks IV</dc:creator>
  <cp:keywords/>
  <dc:description/>
  <cp:lastModifiedBy>Dr Ali Mahmoud Mohamed El taybe</cp:lastModifiedBy>
  <cp:revision>54</cp:revision>
  <cp:lastPrinted>1601-01-01T00:00:00Z</cp:lastPrinted>
  <dcterms:created xsi:type="dcterms:W3CDTF">1996-06-03T20:22:58Z</dcterms:created>
  <dcterms:modified xsi:type="dcterms:W3CDTF">2020-04-26T21:07:25Z</dcterms:modified>
</cp:coreProperties>
</file>